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6"/>
  </p:notesMasterIdLst>
  <p:sldIdLst>
    <p:sldId id="345" r:id="rId2"/>
    <p:sldId id="257" r:id="rId3"/>
    <p:sldId id="258" r:id="rId4"/>
    <p:sldId id="259" r:id="rId5"/>
    <p:sldId id="280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6" r:id="rId25"/>
    <p:sldId id="282" r:id="rId26"/>
    <p:sldId id="288" r:id="rId27"/>
    <p:sldId id="287" r:id="rId28"/>
    <p:sldId id="283" r:id="rId29"/>
    <p:sldId id="284" r:id="rId30"/>
    <p:sldId id="285" r:id="rId31"/>
    <p:sldId id="292" r:id="rId32"/>
    <p:sldId id="293" r:id="rId33"/>
    <p:sldId id="294" r:id="rId34"/>
    <p:sldId id="295" r:id="rId35"/>
    <p:sldId id="296" r:id="rId36"/>
    <p:sldId id="289" r:id="rId37"/>
    <p:sldId id="290" r:id="rId38"/>
    <p:sldId id="291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7" r:id="rId59"/>
    <p:sldId id="318" r:id="rId60"/>
    <p:sldId id="320" r:id="rId61"/>
    <p:sldId id="321" r:id="rId62"/>
    <p:sldId id="319" r:id="rId63"/>
    <p:sldId id="322" r:id="rId64"/>
    <p:sldId id="324" r:id="rId65"/>
    <p:sldId id="323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8" r:id="rId74"/>
    <p:sldId id="339" r:id="rId75"/>
    <p:sldId id="332" r:id="rId76"/>
    <p:sldId id="333" r:id="rId77"/>
    <p:sldId id="334" r:id="rId78"/>
    <p:sldId id="343" r:id="rId79"/>
    <p:sldId id="336" r:id="rId80"/>
    <p:sldId id="337" r:id="rId81"/>
    <p:sldId id="340" r:id="rId82"/>
    <p:sldId id="341" r:id="rId83"/>
    <p:sldId id="342" r:id="rId84"/>
    <p:sldId id="344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FF"/>
    <a:srgbClr val="FF0000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63"/>
    <p:restoredTop sz="86213" autoAdjust="0"/>
  </p:normalViewPr>
  <p:slideViewPr>
    <p:cSldViewPr snapToGrid="0" snapToObjects="1">
      <p:cViewPr>
        <p:scale>
          <a:sx n="59" d="100"/>
          <a:sy n="59" d="100"/>
        </p:scale>
        <p:origin x="1072" y="8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8390-B5D6-DC46-B0FB-BEF749878BBA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430D81-FB51-6B45-B9D0-21FA8D293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31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3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63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1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24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4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24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26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33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s://kleartextbook.com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AD0E1-1B1D-F942-B6EF-3511EB1FFE1D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4DFC-0345-A148-9015-F309A1A4BF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58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Relationship Id="rId3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Relationship Id="rId3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jpg"/><Relationship Id="rId3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9.jpg"/><Relationship Id="rId8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1.jpg"/><Relationship Id="rId5" Type="http://schemas.openxmlformats.org/officeDocument/2006/relationships/image" Target="../media/image52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Relationship Id="rId3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6" Type="http://schemas.openxmlformats.org/officeDocument/2006/relationships/image" Target="../media/image70.jpg"/><Relationship Id="rId7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5" Type="http://schemas.openxmlformats.org/officeDocument/2006/relationships/image" Target="../media/image2.jp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73.jpg"/><Relationship Id="rId5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82.jpg"/><Relationship Id="rId6" Type="http://schemas.openxmlformats.org/officeDocument/2006/relationships/image" Target="../media/image83.jpg"/><Relationship Id="rId7" Type="http://schemas.openxmlformats.org/officeDocument/2006/relationships/image" Target="../media/image8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jpg"/><Relationship Id="rId3" Type="http://schemas.openxmlformats.org/officeDocument/2006/relationships/image" Target="../media/image5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Relationship Id="rId3" Type="http://schemas.openxmlformats.org/officeDocument/2006/relationships/image" Target="../media/image9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g"/><Relationship Id="rId3" Type="http://schemas.openxmlformats.org/officeDocument/2006/relationships/image" Target="../media/image86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jpg"/><Relationship Id="rId3" Type="http://schemas.openxmlformats.org/officeDocument/2006/relationships/image" Target="../media/image99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56882"/>
            <a:ext cx="7772400" cy="14700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>13</a:t>
            </a:r>
            <a:r>
              <a:rPr lang="ko-KR" altLang="en-US" sz="5000" b="1" dirty="0" smtClean="0">
                <a:latin typeface="나눔고딕"/>
                <a:ea typeface="나눔고딕"/>
                <a:cs typeface="나눔고딕"/>
              </a:rPr>
              <a:t>과 전화</a:t>
            </a: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5000" b="1" dirty="0" smtClean="0">
                <a:latin typeface="나눔고딕"/>
                <a:ea typeface="나눔고딕"/>
                <a:cs typeface="나눔고딕"/>
              </a:rPr>
            </a:b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[Telephone]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 descr="BL14_C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19" y="2634299"/>
            <a:ext cx="3950208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509127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1397000"/>
            <a:ext cx="7747000" cy="1200328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 주세요</a:t>
            </a:r>
            <a:r>
              <a:rPr lang="en-US" altLang="ko-KR" sz="2400" b="1" dirty="0" smtClean="0">
                <a:solidFill>
                  <a:srgbClr val="000000"/>
                </a:solidFill>
                <a:latin typeface="Arial"/>
                <a:cs typeface="Arial"/>
              </a:rPr>
              <a:t>: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“Please do ... for me”</a:t>
            </a:r>
          </a:p>
          <a:p>
            <a:r>
              <a:rPr lang="en-US" altLang="ko-KR" sz="2400" dirty="0">
                <a:latin typeface="Arial"/>
                <a:cs typeface="Arial"/>
              </a:rPr>
              <a:t>U</a:t>
            </a:r>
            <a:r>
              <a:rPr lang="en-US" altLang="ko-KR" sz="2400" dirty="0" smtClean="0">
                <a:latin typeface="Arial"/>
                <a:cs typeface="Arial"/>
              </a:rPr>
              <a:t>sed when requesting something in which the benefit is for the speaker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call 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3" y="3204475"/>
            <a:ext cx="1521608" cy="1771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1400" y="5105400"/>
            <a:ext cx="3315180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Please buy this for me.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이거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사 주세요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7200" y="5664200"/>
            <a:ext cx="15748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16389" y="5105400"/>
            <a:ext cx="2271625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Please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call</a:t>
            </a:r>
            <a:r>
              <a:rPr lang="en-US" sz="2400" dirty="0" smtClean="0">
                <a:latin typeface="Arial"/>
                <a:cs typeface="Arial"/>
              </a:rPr>
              <a:t> me.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전화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 주세요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16389" y="5625068"/>
            <a:ext cx="1958638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pota (cang) 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21" y="2798442"/>
            <a:ext cx="2285986" cy="23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6881977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" y="1094528"/>
            <a:ext cx="7747000" cy="1938992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Both </a:t>
            </a:r>
            <a:r>
              <a:rPr lang="en-US" sz="2400" b="1" dirty="0" smtClean="0">
                <a:latin typeface="Arial"/>
                <a:cs typeface="Arial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 주세요 </a:t>
            </a:r>
            <a:r>
              <a:rPr lang="en-US" altLang="ko-KR" sz="2400" dirty="0" smtClean="0">
                <a:latin typeface="Arial"/>
                <a:cs typeface="Arial"/>
              </a:rPr>
              <a:t>and </a:t>
            </a:r>
            <a:r>
              <a:rPr lang="en-US" altLang="ko-KR" sz="2400" b="1" dirty="0" smtClean="0">
                <a:solidFill>
                  <a:srgbClr val="0080FF"/>
                </a:solidFill>
                <a:latin typeface="Arial"/>
                <a:cs typeface="Arial"/>
              </a:rPr>
              <a:t>~(</a:t>
            </a:r>
            <a:r>
              <a:rPr lang="ko-KR" altLang="en-US" sz="2400" b="1" dirty="0" smtClean="0">
                <a:solidFill>
                  <a:srgbClr val="0080FF"/>
                </a:solidFill>
                <a:latin typeface="Arial"/>
                <a:cs typeface="Arial"/>
              </a:rPr>
              <a:t>으</a:t>
            </a:r>
            <a:r>
              <a:rPr lang="en-US" altLang="ko-KR" sz="2400" b="1" dirty="0" smtClean="0">
                <a:solidFill>
                  <a:srgbClr val="0080FF"/>
                </a:solidFill>
                <a:latin typeface="Arial"/>
                <a:cs typeface="Arial"/>
              </a:rPr>
              <a:t>)</a:t>
            </a:r>
            <a:r>
              <a:rPr lang="ko-KR" altLang="en-US" sz="2400" b="1" dirty="0" smtClean="0">
                <a:solidFill>
                  <a:srgbClr val="0080FF"/>
                </a:solidFill>
                <a:latin typeface="Arial"/>
                <a:cs typeface="Arial"/>
              </a:rPr>
              <a:t>세요 </a:t>
            </a:r>
            <a:r>
              <a:rPr lang="en-US" altLang="ko-KR" sz="2400" dirty="0" smtClean="0">
                <a:latin typeface="Arial"/>
                <a:cs typeface="Arial"/>
              </a:rPr>
              <a:t>can be used in making </a:t>
            </a:r>
            <a:r>
              <a:rPr lang="en-US" altLang="ko-KR" sz="2400" b="1" dirty="0" smtClean="0">
                <a:latin typeface="Arial"/>
                <a:cs typeface="Arial"/>
              </a:rPr>
              <a:t>requests or commands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However, they differ in </a:t>
            </a:r>
            <a:r>
              <a:rPr lang="en-US" sz="2400" u="sng" dirty="0" smtClean="0">
                <a:latin typeface="Arial"/>
                <a:cs typeface="Arial"/>
              </a:rPr>
              <a:t>degree of politeness</a:t>
            </a:r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en-US" altLang="ko-KR" sz="2400" dirty="0" smtClean="0">
                <a:latin typeface="Arial"/>
                <a:cs typeface="Arial"/>
              </a:rPr>
              <a:t>(more </a:t>
            </a:r>
            <a:r>
              <a:rPr lang="en-US" altLang="ko-KR" sz="2400" dirty="0" err="1" smtClean="0">
                <a:latin typeface="Arial"/>
                <a:cs typeface="Arial"/>
              </a:rPr>
              <a:t>polote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  <a:r>
              <a:rPr lang="en-US" sz="2400" dirty="0" smtClean="0">
                <a:latin typeface="Arial"/>
                <a:cs typeface="Arial"/>
              </a:rPr>
              <a:t>  </a:t>
            </a:r>
            <a:r>
              <a:rPr lang="en-US" sz="2400" b="1" dirty="0" smtClean="0">
                <a:latin typeface="Arial"/>
                <a:cs typeface="Arial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 주세요 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    </a:t>
            </a:r>
            <a:r>
              <a:rPr lang="en-US" altLang="ko-KR" sz="2400" dirty="0" smtClean="0">
                <a:latin typeface="Arial"/>
                <a:cs typeface="Arial"/>
              </a:rPr>
              <a:t>&gt;&gt;&gt;&gt;    </a:t>
            </a:r>
            <a:r>
              <a:rPr lang="en-US" altLang="ko-KR" sz="2400" b="1" dirty="0" smtClean="0">
                <a:latin typeface="Arial"/>
                <a:cs typeface="Arial"/>
              </a:rPr>
              <a:t>~</a:t>
            </a:r>
            <a:r>
              <a:rPr lang="en-US" altLang="ko-KR" sz="2400" b="1" dirty="0" smtClean="0">
                <a:solidFill>
                  <a:srgbClr val="0080FF"/>
                </a:solidFill>
                <a:latin typeface="Arial"/>
                <a:cs typeface="Arial"/>
              </a:rPr>
              <a:t>(</a:t>
            </a:r>
            <a:r>
              <a:rPr lang="ko-KR" altLang="en-US" sz="2400" b="1" dirty="0" smtClean="0">
                <a:solidFill>
                  <a:srgbClr val="0080FF"/>
                </a:solidFill>
                <a:latin typeface="Arial"/>
                <a:cs typeface="Arial"/>
              </a:rPr>
              <a:t>으</a:t>
            </a:r>
            <a:r>
              <a:rPr lang="en-US" altLang="ko-KR" sz="2400" b="1" dirty="0" smtClean="0">
                <a:solidFill>
                  <a:srgbClr val="0080FF"/>
                </a:solidFill>
                <a:latin typeface="Arial"/>
                <a:cs typeface="Arial"/>
              </a:rPr>
              <a:t>)</a:t>
            </a:r>
            <a:r>
              <a:rPr lang="ko-KR" altLang="en-US" sz="2400" b="1" dirty="0" smtClean="0">
                <a:solidFill>
                  <a:srgbClr val="0080FF"/>
                </a:solidFill>
                <a:latin typeface="Arial"/>
                <a:cs typeface="Arial"/>
              </a:rPr>
              <a:t>세요</a:t>
            </a:r>
            <a:endParaRPr lang="en-US" sz="2400" dirty="0">
              <a:solidFill>
                <a:srgbClr val="0080FF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94378" y="5450624"/>
            <a:ext cx="2659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Read the book.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8430" y="5450624"/>
            <a:ext cx="4308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Please read the book (for me).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53010" y="5912289"/>
            <a:ext cx="280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책을 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읽으세요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" y="5912289"/>
            <a:ext cx="435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책을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저한테</a:t>
            </a:r>
            <a:r>
              <a:rPr lang="en-US" altLang="ko-KR" sz="2400" dirty="0" smtClean="0"/>
              <a:t>) 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읽어 주세요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pic>
        <p:nvPicPr>
          <p:cNvPr id="4" name="Picture 3" descr="ilk.ecwu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30" y="3343500"/>
            <a:ext cx="2107123" cy="2107123"/>
          </a:xfrm>
          <a:prstGeom prst="rect">
            <a:avLst/>
          </a:prstGeom>
        </p:spPr>
      </p:pic>
      <p:pic>
        <p:nvPicPr>
          <p:cNvPr id="11" name="Picture 10" descr="ilkta 1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33" y="3706346"/>
            <a:ext cx="1652016" cy="14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69815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71023" y="4959892"/>
            <a:ext cx="59007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>
                <a:latin typeface="Arial"/>
                <a:cs typeface="Arial"/>
              </a:rPr>
              <a:t>민호 씨 좀 바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꿔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r>
              <a:rPr lang="en-US" altLang="ko-KR" sz="2600" dirty="0" smtClean="0">
                <a:latin typeface="Arial"/>
                <a:cs typeface="Arial"/>
              </a:rPr>
              <a:t>.</a:t>
            </a:r>
          </a:p>
          <a:p>
            <a:r>
              <a:rPr lang="ko-KR" altLang="en-US" sz="2600" dirty="0">
                <a:latin typeface="Arial"/>
                <a:cs typeface="Arial"/>
              </a:rPr>
              <a:t>민호 씨 좀 바꾸</a:t>
            </a:r>
            <a:r>
              <a:rPr lang="ko-KR" altLang="en-US" sz="2600" dirty="0">
                <a:solidFill>
                  <a:srgbClr val="3366FF"/>
                </a:solidFill>
                <a:latin typeface="Arial"/>
                <a:cs typeface="Arial"/>
              </a:rPr>
              <a:t>세</a:t>
            </a:r>
            <a:r>
              <a:rPr lang="ko-KR" altLang="en-US" sz="2600" dirty="0">
                <a:latin typeface="Arial"/>
                <a:cs typeface="Arial"/>
              </a:rPr>
              <a:t>요</a:t>
            </a:r>
            <a:r>
              <a:rPr lang="en-US" altLang="ko-KR" sz="2600" dirty="0" smtClean="0">
                <a:latin typeface="Arial"/>
                <a:cs typeface="Arial"/>
              </a:rPr>
              <a:t>. – </a:t>
            </a:r>
            <a:r>
              <a:rPr lang="en-US" altLang="ko-KR" sz="2600" dirty="0" smtClean="0">
                <a:solidFill>
                  <a:srgbClr val="FF0000"/>
                </a:solidFill>
                <a:latin typeface="Arial"/>
                <a:cs typeface="Arial"/>
              </a:rPr>
              <a:t>Not appropriate</a:t>
            </a:r>
            <a:endParaRPr lang="en-US" sz="26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0" name="Picture 9" descr="cenhw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5" y="2058381"/>
            <a:ext cx="2797896" cy="27978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86394" y="1305867"/>
            <a:ext cx="5007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/>
              <a:t>~</a:t>
            </a:r>
            <a:r>
              <a:rPr lang="ko-KR" altLang="en-US" sz="2600" dirty="0" smtClean="0">
                <a:solidFill>
                  <a:srgbClr val="FF0080"/>
                </a:solidFill>
              </a:rPr>
              <a:t>어</a:t>
            </a:r>
            <a:r>
              <a:rPr lang="en-US" altLang="ko-KR" sz="2600" dirty="0" smtClean="0">
                <a:solidFill>
                  <a:srgbClr val="FF0080"/>
                </a:solidFill>
              </a:rPr>
              <a:t>/</a:t>
            </a:r>
            <a:r>
              <a:rPr lang="ko-KR" altLang="en-US" sz="2600" dirty="0" smtClean="0">
                <a:solidFill>
                  <a:srgbClr val="FF0080"/>
                </a:solidFill>
              </a:rPr>
              <a:t>아</a:t>
            </a:r>
            <a:r>
              <a:rPr lang="ko-KR" altLang="en-US" sz="2600" dirty="0" smtClean="0"/>
              <a:t> </a:t>
            </a:r>
            <a:r>
              <a:rPr lang="ko-KR" altLang="en-US" sz="2600" dirty="0" smtClean="0">
                <a:solidFill>
                  <a:srgbClr val="FF0080"/>
                </a:solidFill>
              </a:rPr>
              <a:t>주</a:t>
            </a:r>
            <a:r>
              <a:rPr lang="ko-KR" altLang="en-US" sz="2600" dirty="0" smtClean="0"/>
              <a:t>세요 </a:t>
            </a:r>
            <a:r>
              <a:rPr lang="en-US" altLang="ko-KR" sz="2600" dirty="0"/>
              <a:t> </a:t>
            </a:r>
            <a:r>
              <a:rPr lang="en-US" altLang="ko-KR" sz="2600" dirty="0" smtClean="0"/>
              <a:t>      vs.</a:t>
            </a:r>
            <a:r>
              <a:rPr lang="ko-KR" altLang="en-US" sz="2600" dirty="0" smtClean="0"/>
              <a:t>  </a:t>
            </a:r>
            <a:r>
              <a:rPr lang="en-US" altLang="ko-KR" sz="2600" dirty="0" smtClean="0"/>
              <a:t>    </a:t>
            </a:r>
            <a:r>
              <a:rPr lang="ko-KR" altLang="en-US" sz="2600" dirty="0" smtClean="0"/>
              <a:t>   </a:t>
            </a:r>
            <a:r>
              <a:rPr lang="en-US" altLang="ko-KR" sz="2600" dirty="0" smtClean="0"/>
              <a:t>~</a:t>
            </a:r>
            <a:r>
              <a:rPr lang="en-US" altLang="ko-KR" sz="2600" dirty="0" smtClean="0">
                <a:solidFill>
                  <a:srgbClr val="3366FF"/>
                </a:solidFill>
              </a:rPr>
              <a:t>(</a:t>
            </a:r>
            <a:r>
              <a:rPr lang="ko-KR" altLang="en-US" sz="2600" dirty="0" smtClean="0">
                <a:solidFill>
                  <a:srgbClr val="3366FF"/>
                </a:solidFill>
              </a:rPr>
              <a:t>으</a:t>
            </a:r>
            <a:r>
              <a:rPr lang="ko-KR" altLang="ko-KR" sz="2600" dirty="0">
                <a:solidFill>
                  <a:srgbClr val="3366FF"/>
                </a:solidFill>
              </a:rPr>
              <a:t>)</a:t>
            </a:r>
            <a:r>
              <a:rPr lang="ko-KR" altLang="en-US" sz="2600" dirty="0" smtClean="0">
                <a:solidFill>
                  <a:srgbClr val="3366FF"/>
                </a:solidFill>
              </a:rPr>
              <a:t>세</a:t>
            </a:r>
            <a:r>
              <a:rPr lang="ko-KR" altLang="en-US" sz="2600" dirty="0" smtClean="0"/>
              <a:t>요</a:t>
            </a:r>
            <a:endParaRPr lang="en-US" sz="2600" dirty="0"/>
          </a:p>
        </p:txBody>
      </p:sp>
      <p:pic>
        <p:nvPicPr>
          <p:cNvPr id="12" name="Picture 11" descr="cenhwa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41" y="2058381"/>
            <a:ext cx="2531893" cy="25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34893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881" y="1339334"/>
            <a:ext cx="38266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~</a:t>
            </a:r>
            <a:r>
              <a:rPr lang="ko-KR" altLang="en-US" sz="2800" b="1" dirty="0" smtClean="0"/>
              <a:t>어</a:t>
            </a:r>
            <a:r>
              <a:rPr lang="en-US" altLang="ko-KR" sz="2800" b="1" dirty="0" smtClean="0"/>
              <a:t>/</a:t>
            </a:r>
            <a:r>
              <a:rPr lang="ko-KR" altLang="en-US" sz="2800" b="1" dirty="0" smtClean="0"/>
              <a:t>아 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주셔서 감사합니다</a:t>
            </a:r>
            <a:endParaRPr lang="en-US" altLang="ko-KR" sz="2800" b="1" dirty="0" smtClean="0">
              <a:solidFill>
                <a:srgbClr val="FF0080"/>
              </a:solidFill>
            </a:endParaRPr>
          </a:p>
          <a:p>
            <a:r>
              <a:rPr lang="en-US" altLang="ko-KR" sz="2800" dirty="0" smtClean="0"/>
              <a:t>: Expressing gratitude</a:t>
            </a:r>
            <a:r>
              <a:rPr lang="ko-KR" altLang="en-US" sz="2800" dirty="0" smtClean="0">
                <a:solidFill>
                  <a:srgbClr val="FF0080"/>
                </a:solidFill>
              </a:rPr>
              <a:t> </a:t>
            </a:r>
            <a:endParaRPr lang="en-US" altLang="ko-KR" sz="2800" dirty="0" smtClean="0">
              <a:solidFill>
                <a:srgbClr val="FF0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881" y="2819400"/>
            <a:ext cx="4383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돈을 </a:t>
            </a:r>
            <a:r>
              <a:rPr lang="ko-KR" altLang="en-US" sz="2400" dirty="0" smtClean="0">
                <a:solidFill>
                  <a:srgbClr val="FF0080"/>
                </a:solidFill>
              </a:rPr>
              <a:t>빌려주셔서</a:t>
            </a:r>
            <a:r>
              <a:rPr lang="ko-KR" altLang="en-US" sz="2400" dirty="0" smtClean="0"/>
              <a:t> 감사합니다</a:t>
            </a:r>
            <a:r>
              <a:rPr lang="en-US" altLang="ko-KR" sz="2400" dirty="0" smtClean="0"/>
              <a:t>.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lending me money.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75191" y="2819400"/>
            <a:ext cx="24032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</a:rPr>
              <a:t>대단히</a:t>
            </a:r>
            <a:r>
              <a:rPr lang="ko-KR" altLang="en-US" sz="2400" dirty="0" smtClean="0">
                <a:solidFill>
                  <a:srgbClr val="FF0080"/>
                </a:solidFill>
              </a:rPr>
              <a:t> 감사합니다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2000" y="3204865"/>
            <a:ext cx="4397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</a:rPr>
              <a:t>very much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 lending me money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60049" y="2819400"/>
            <a:ext cx="151836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8000FF"/>
                </a:solidFill>
              </a:rPr>
              <a:t>고맙습니다</a:t>
            </a:r>
            <a:endParaRPr lang="en-US" sz="2400" dirty="0">
              <a:solidFill>
                <a:srgbClr val="8000FF"/>
              </a:solidFill>
            </a:endParaRPr>
          </a:p>
        </p:txBody>
      </p:sp>
      <p:pic>
        <p:nvPicPr>
          <p:cNvPr id="12" name="Picture 11" descr="빌리다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2756809"/>
            <a:ext cx="1825752" cy="1048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07649" y="4899967"/>
            <a:ext cx="5781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for coming to the birthday party.</a:t>
            </a:r>
          </a:p>
          <a:p>
            <a:r>
              <a:rPr lang="ko-KR" altLang="en-US" sz="2400" dirty="0" smtClean="0"/>
              <a:t>생일 파티에 </a:t>
            </a:r>
            <a:r>
              <a:rPr lang="ko-KR" altLang="en-US" sz="2400" dirty="0" smtClean="0">
                <a:solidFill>
                  <a:srgbClr val="FF0080"/>
                </a:solidFill>
              </a:rPr>
              <a:t>와 주셔서 감사합니다</a:t>
            </a:r>
            <a:r>
              <a:rPr lang="en-US" altLang="ko-KR" sz="2400" dirty="0" smtClean="0">
                <a:solidFill>
                  <a:srgbClr val="000000"/>
                </a:solidFill>
              </a:rPr>
              <a:t>/</a:t>
            </a:r>
            <a:r>
              <a:rPr lang="ko-KR" altLang="en-US" sz="2400" dirty="0" smtClean="0">
                <a:solidFill>
                  <a:srgbClr val="8000FF"/>
                </a:solidFill>
              </a:rPr>
              <a:t>고맙습니다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5712" y="5730964"/>
            <a:ext cx="983346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</a:rPr>
              <a:t>대단히</a:t>
            </a:r>
            <a:endParaRPr lang="en-US" sz="2400" dirty="0">
              <a:solidFill>
                <a:srgbClr val="008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01957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71160" y="1603262"/>
            <a:ext cx="1056700" cy="4753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b="1" dirty="0" smtClean="0">
                <a:solidFill>
                  <a:srgbClr val="000000"/>
                </a:solidFill>
              </a:rPr>
              <a:t>Verb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읽다</a:t>
            </a:r>
            <a:endParaRPr lang="en-US" altLang="ko-KR" sz="2600" dirty="0" smtClean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사다</a:t>
            </a:r>
            <a:endParaRPr lang="en-US" altLang="ko-KR" sz="2600" dirty="0" smtClean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말하다</a:t>
            </a:r>
            <a:endParaRPr lang="en-US" altLang="ko-KR" sz="2600" dirty="0" smtClean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듣다</a:t>
            </a:r>
            <a:endParaRPr lang="en-US" altLang="ko-KR" sz="2600" dirty="0" smtClean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돕다</a:t>
            </a:r>
            <a:endParaRPr lang="en-US" altLang="ko-KR" sz="2600" dirty="0" smtClean="0"/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바꾸다</a:t>
            </a:r>
            <a:endParaRPr lang="en-US" altLang="ko-KR" sz="2600" dirty="0" smtClean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보내다</a:t>
            </a:r>
            <a:endParaRPr lang="en-US" altLang="ko-KR" sz="2600" dirty="0" smtClean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쓰다</a:t>
            </a:r>
            <a:endParaRPr lang="en-US" sz="2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5774" y="1603262"/>
            <a:ext cx="1740280" cy="47536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b="1" dirty="0" smtClean="0">
                <a:solidFill>
                  <a:srgbClr val="FF0080"/>
                </a:solidFill>
              </a:rPr>
              <a:t>~</a:t>
            </a:r>
            <a:r>
              <a:rPr lang="ko-KR" altLang="en-US" sz="2600" b="1" dirty="0" smtClean="0">
                <a:solidFill>
                  <a:srgbClr val="FF0080"/>
                </a:solidFill>
              </a:rPr>
              <a:t>어</a:t>
            </a:r>
            <a:r>
              <a:rPr lang="en-US" altLang="ko-KR" sz="2600" b="1" dirty="0" smtClean="0">
                <a:solidFill>
                  <a:srgbClr val="FF0080"/>
                </a:solidFill>
              </a:rPr>
              <a:t>/</a:t>
            </a:r>
            <a:r>
              <a:rPr lang="ko-KR" altLang="en-US" sz="2600" b="1" dirty="0" smtClean="0">
                <a:solidFill>
                  <a:srgbClr val="FF0080"/>
                </a:solidFill>
              </a:rPr>
              <a:t>아</a:t>
            </a:r>
            <a:r>
              <a:rPr lang="en-US" altLang="ko-KR" sz="2600" b="1" dirty="0" smtClean="0">
                <a:solidFill>
                  <a:srgbClr val="FF0080"/>
                </a:solidFill>
              </a:rPr>
              <a:t> </a:t>
            </a:r>
            <a:r>
              <a:rPr lang="ko-KR" altLang="en-US" sz="2600" b="1" dirty="0" smtClean="0">
                <a:solidFill>
                  <a:srgbClr val="FF0080"/>
                </a:solidFill>
              </a:rPr>
              <a:t>줘요</a:t>
            </a:r>
            <a:endParaRPr lang="en-US" altLang="ko-KR" sz="2600" b="1" dirty="0" smtClean="0">
              <a:solidFill>
                <a:srgbClr val="FF008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읽어 줘요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사 </a:t>
            </a:r>
            <a:r>
              <a:rPr lang="ko-KR" altLang="en-US" sz="2600" dirty="0" smtClean="0">
                <a:solidFill>
                  <a:srgbClr val="000000"/>
                </a:solidFill>
              </a:rPr>
              <a:t>줘</a:t>
            </a:r>
            <a:r>
              <a:rPr lang="ko-KR" altLang="en-US" sz="2600" dirty="0" smtClean="0"/>
              <a:t>요 </a:t>
            </a:r>
            <a:endParaRPr lang="en-US" altLang="ko-KR" sz="2600" dirty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말해 줘요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들어 줘요</a:t>
            </a:r>
            <a:r>
              <a:rPr lang="en-US" altLang="ko-KR" sz="2600" dirty="0" smtClean="0">
                <a:solidFill>
                  <a:srgbClr val="000000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도와 </a:t>
            </a:r>
            <a:r>
              <a:rPr lang="ko-KR" altLang="en-US" sz="2600" dirty="0" smtClean="0"/>
              <a:t>줘요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바꿔 줘요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보내 줘요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써 줘요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5730402" y="1603262"/>
            <a:ext cx="2028692" cy="47536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600" b="1" dirty="0" smtClean="0">
                <a:solidFill>
                  <a:srgbClr val="0080FF"/>
                </a:solidFill>
              </a:rPr>
              <a:t>~</a:t>
            </a:r>
            <a:r>
              <a:rPr lang="ko-KR" altLang="en-US" sz="2600" b="1" dirty="0" smtClean="0">
                <a:solidFill>
                  <a:srgbClr val="0080FF"/>
                </a:solidFill>
              </a:rPr>
              <a:t>어</a:t>
            </a:r>
            <a:r>
              <a:rPr lang="en-US" altLang="ko-KR" sz="2600" b="1" dirty="0" smtClean="0">
                <a:solidFill>
                  <a:srgbClr val="0080FF"/>
                </a:solidFill>
              </a:rPr>
              <a:t>/</a:t>
            </a:r>
            <a:r>
              <a:rPr lang="ko-KR" altLang="en-US" sz="2600" b="1" dirty="0" smtClean="0">
                <a:solidFill>
                  <a:srgbClr val="0080FF"/>
                </a:solidFill>
              </a:rPr>
              <a:t>아</a:t>
            </a:r>
            <a:r>
              <a:rPr lang="en-US" altLang="ko-KR" sz="2600" b="1" dirty="0" smtClean="0">
                <a:solidFill>
                  <a:srgbClr val="0080FF"/>
                </a:solidFill>
              </a:rPr>
              <a:t> </a:t>
            </a:r>
            <a:r>
              <a:rPr lang="ko-KR" altLang="en-US" sz="2600" b="1" dirty="0" smtClean="0">
                <a:solidFill>
                  <a:srgbClr val="0080FF"/>
                </a:solidFill>
              </a:rPr>
              <a:t>주세요</a:t>
            </a:r>
            <a:endParaRPr lang="en-US" altLang="ko-KR" sz="2600" b="1" dirty="0" smtClean="0">
              <a:solidFill>
                <a:srgbClr val="0080FF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읽어 주세요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사 주세요 </a:t>
            </a:r>
            <a:endParaRPr lang="en-US" altLang="ko-KR" sz="2600" dirty="0"/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말해 주세요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들어 주세요</a:t>
            </a:r>
            <a:endParaRPr lang="en-US" altLang="ko-KR" sz="2600" dirty="0" smtClean="0">
              <a:solidFill>
                <a:srgbClr val="000000"/>
              </a:solidFill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solidFill>
                  <a:srgbClr val="000000"/>
                </a:solidFill>
              </a:rPr>
              <a:t>도와 </a:t>
            </a:r>
            <a:r>
              <a:rPr lang="ko-KR" altLang="en-US" sz="2600" dirty="0" smtClean="0"/>
              <a:t>주세요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바꿔 주세요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보내 주세요</a:t>
            </a:r>
            <a:r>
              <a:rPr lang="en-US" altLang="ko-KR" sz="2600" dirty="0" smtClean="0"/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/>
              <a:t>써 주세요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88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17564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5" name="Picture 14" descr="ilk.ecwu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67" y="1430076"/>
            <a:ext cx="2520696" cy="2520696"/>
          </a:xfrm>
          <a:prstGeom prst="rect">
            <a:avLst/>
          </a:prstGeom>
        </p:spPr>
      </p:pic>
      <p:pic>
        <p:nvPicPr>
          <p:cNvPr id="16" name="Picture 15" descr="ccikta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79" y="1430076"/>
            <a:ext cx="2520696" cy="2520696"/>
          </a:xfrm>
          <a:prstGeom prst="rect">
            <a:avLst/>
          </a:prstGeom>
        </p:spPr>
      </p:pic>
      <p:pic>
        <p:nvPicPr>
          <p:cNvPr id="17" name="Picture 16" descr="emm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26" y="1351648"/>
            <a:ext cx="2599124" cy="25991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2646" y="3997805"/>
            <a:ext cx="2955031" cy="209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읽다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읽어요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읽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ko-KR" sz="2300" dirty="0" smtClean="0">
                <a:latin typeface="Arial"/>
                <a:cs typeface="Arial"/>
              </a:rPr>
              <a:t>(</a:t>
            </a:r>
            <a:r>
              <a:rPr lang="en-US" altLang="ko-KR" sz="2300" dirty="0" smtClean="0">
                <a:latin typeface="Arial"/>
                <a:cs typeface="Arial"/>
              </a:rPr>
              <a:t>Please read for me.)</a:t>
            </a:r>
            <a:endParaRPr lang="en-US" sz="2300" dirty="0"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85421" y="4002244"/>
            <a:ext cx="3070247" cy="209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안다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안아요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안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아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ko-KR" sz="2300" dirty="0" smtClean="0">
                <a:latin typeface="Arial"/>
                <a:cs typeface="Arial"/>
              </a:rPr>
              <a:t>(</a:t>
            </a:r>
            <a:r>
              <a:rPr lang="en-US" altLang="ko-KR" sz="2300" dirty="0" smtClean="0">
                <a:latin typeface="Arial"/>
                <a:cs typeface="Arial"/>
              </a:rPr>
              <a:t>Please hug/hold me.)</a:t>
            </a:r>
            <a:endParaRPr lang="en-US" sz="2300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85812" y="3997805"/>
            <a:ext cx="2388823" cy="2555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사진 찍다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사진 찍어요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600" dirty="0" smtClean="0">
                <a:latin typeface="Arial"/>
                <a:cs typeface="Arial"/>
              </a:rPr>
              <a:t>사진 찍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endParaRPr lang="en-US" altLang="ko-KR" sz="2600" dirty="0" smtClean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</a:pPr>
            <a:r>
              <a:rPr lang="ko-KR" altLang="ko-KR" sz="2300" dirty="0" smtClean="0">
                <a:latin typeface="Arial"/>
                <a:cs typeface="Arial"/>
              </a:rPr>
              <a:t>(</a:t>
            </a:r>
            <a:r>
              <a:rPr lang="en-US" altLang="ko-KR" sz="2300" dirty="0" smtClean="0">
                <a:latin typeface="Arial"/>
                <a:cs typeface="Arial"/>
              </a:rPr>
              <a:t>Please take a</a:t>
            </a:r>
            <a:br>
              <a:rPr lang="en-US" altLang="ko-KR" sz="2300" dirty="0" smtClean="0">
                <a:latin typeface="Arial"/>
                <a:cs typeface="Arial"/>
              </a:rPr>
            </a:br>
            <a:r>
              <a:rPr lang="en-US" altLang="ko-KR" sz="2300" dirty="0" smtClean="0">
                <a:latin typeface="Arial"/>
                <a:cs typeface="Arial"/>
              </a:rPr>
              <a:t>picture for me.)</a:t>
            </a:r>
            <a:endParaRPr lang="en-US" sz="23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8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32680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kwuh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107" y="1185367"/>
            <a:ext cx="3236157" cy="32361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9384" y="4421525"/>
            <a:ext cx="257562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Arial"/>
                <a:cs typeface="Arial"/>
              </a:rPr>
              <a:t>Please help me!</a:t>
            </a:r>
            <a:br>
              <a:rPr lang="en-US" sz="2600" dirty="0" smtClean="0">
                <a:latin typeface="Arial"/>
                <a:cs typeface="Arial"/>
              </a:rPr>
            </a:br>
            <a:endParaRPr lang="en-US" sz="2600" dirty="0" smtClean="0">
              <a:latin typeface="Arial"/>
              <a:cs typeface="Arial"/>
            </a:endParaRPr>
          </a:p>
          <a:p>
            <a:pPr algn="ctr"/>
            <a:r>
              <a:rPr lang="ko-KR" altLang="en-US" sz="2600" dirty="0" smtClean="0">
                <a:latin typeface="Arial"/>
                <a:cs typeface="Arial"/>
              </a:rPr>
              <a:t>도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와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r>
              <a:rPr lang="en-US" altLang="ko-KR" sz="2600" dirty="0" smtClean="0">
                <a:latin typeface="Arial"/>
                <a:cs typeface="Arial"/>
              </a:rPr>
              <a:t>!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28232" y="5850953"/>
            <a:ext cx="204636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돕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아 </a:t>
            </a:r>
            <a:r>
              <a:rPr lang="ko-KR" altLang="en-US" sz="2400" dirty="0" smtClean="0">
                <a:sym typeface="Wingdings"/>
              </a:rPr>
              <a:t> 도와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1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793001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6" name="Picture 5" descr="t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69" y="1413992"/>
            <a:ext cx="3566034" cy="3312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7236" y="4797367"/>
            <a:ext cx="30199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Arial"/>
                <a:cs typeface="Arial"/>
              </a:rPr>
              <a:t>Please wait for me!</a:t>
            </a:r>
            <a:br>
              <a:rPr lang="en-US" sz="2600" dirty="0" smtClean="0">
                <a:latin typeface="Arial"/>
                <a:cs typeface="Arial"/>
              </a:rPr>
            </a:br>
            <a:endParaRPr lang="en-US" sz="2600" dirty="0" smtClean="0">
              <a:latin typeface="Arial"/>
              <a:cs typeface="Arial"/>
            </a:endParaRPr>
          </a:p>
          <a:p>
            <a:pPr algn="ctr"/>
            <a:r>
              <a:rPr lang="ko-KR" altLang="en-US" sz="2600" dirty="0" smtClean="0">
                <a:latin typeface="Arial"/>
                <a:cs typeface="Arial"/>
              </a:rPr>
              <a:t>기다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려</a:t>
            </a:r>
            <a:r>
              <a:rPr lang="ko-KR" altLang="en-US" sz="2600" dirty="0" smtClean="0">
                <a:latin typeface="Arial"/>
                <a:cs typeface="Arial"/>
              </a:rPr>
              <a:t> </a:t>
            </a:r>
            <a:r>
              <a:rPr lang="ko-KR" altLang="en-US" sz="2600" dirty="0" smtClean="0">
                <a:solidFill>
                  <a:srgbClr val="FF0080"/>
                </a:solidFill>
                <a:latin typeface="Arial"/>
                <a:cs typeface="Arial"/>
              </a:rPr>
              <a:t>주</a:t>
            </a:r>
            <a:r>
              <a:rPr lang="ko-KR" altLang="en-US" sz="2600" dirty="0" smtClean="0">
                <a:latin typeface="Arial"/>
                <a:cs typeface="Arial"/>
              </a:rPr>
              <a:t>세요</a:t>
            </a:r>
            <a:r>
              <a:rPr lang="en-US" altLang="ko-KR" sz="2600" dirty="0" smtClean="0">
                <a:latin typeface="Arial"/>
                <a:cs typeface="Arial"/>
              </a:rPr>
              <a:t>!</a:t>
            </a:r>
            <a:endParaRPr lang="en-US" sz="2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58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160364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95288" y="1327202"/>
            <a:ext cx="8327921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en-US" altLang="ko-KR" sz="2800" dirty="0">
                <a:latin typeface="Arial"/>
                <a:ea typeface="나눔고딕"/>
                <a:cs typeface="Arial"/>
              </a:rPr>
              <a:t>(Passenger): Please go to Seoul Station (for me).</a:t>
            </a:r>
          </a:p>
          <a:p>
            <a:endParaRPr kumimoji="0" lang="en-US" altLang="ko-KR" sz="2800" dirty="0">
              <a:latin typeface="Arial"/>
              <a:ea typeface="나눔고딕"/>
              <a:cs typeface="Arial"/>
            </a:endParaRPr>
          </a:p>
          <a:p>
            <a:endParaRPr kumimoji="0" lang="en-US" altLang="ko-KR" sz="2800" dirty="0">
              <a:latin typeface="Arial"/>
              <a:ea typeface="나눔고딕"/>
              <a:cs typeface="Arial"/>
            </a:endParaRPr>
          </a:p>
          <a:p>
            <a:endParaRPr kumimoji="0" lang="en-US" altLang="ko-KR" sz="2800" dirty="0">
              <a:latin typeface="Arial"/>
              <a:ea typeface="나눔고딕"/>
              <a:cs typeface="Arial"/>
            </a:endParaRPr>
          </a:p>
          <a:p>
            <a:endParaRPr kumimoji="0" lang="en-US" altLang="ko-KR" sz="2800" dirty="0" smtClean="0">
              <a:latin typeface="Arial"/>
              <a:ea typeface="나눔고딕"/>
              <a:cs typeface="Arial"/>
            </a:endParaRPr>
          </a:p>
          <a:p>
            <a:endParaRPr kumimoji="0" lang="en-US" altLang="ko-KR" sz="2800" dirty="0">
              <a:latin typeface="Arial"/>
              <a:ea typeface="나눔고딕"/>
              <a:cs typeface="Arial"/>
            </a:endParaRPr>
          </a:p>
          <a:p>
            <a:r>
              <a:rPr kumimoji="0" lang="en-US" altLang="ko-KR" sz="2800" dirty="0">
                <a:latin typeface="Arial"/>
                <a:ea typeface="나눔고딕"/>
                <a:cs typeface="Arial"/>
              </a:rPr>
              <a:t>Please tell (teach) me your phone number.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3178176" y="2112687"/>
            <a:ext cx="31947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ko-KR" altLang="en-US" sz="2800" dirty="0">
                <a:latin typeface="Arial"/>
                <a:ea typeface="나눔고딕"/>
                <a:cs typeface="Arial"/>
              </a:rPr>
              <a:t>서울역에 </a:t>
            </a:r>
            <a:r>
              <a:rPr kumimoji="0" lang="ko-KR" altLang="en-US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가 주세요</a:t>
            </a:r>
            <a:r>
              <a:rPr kumimoji="0" lang="en-US" altLang="ko-KR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.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3178176" y="4616174"/>
            <a:ext cx="46690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ko-KR" altLang="en-US" sz="2800" dirty="0">
                <a:latin typeface="Arial"/>
                <a:ea typeface="나눔고딕"/>
                <a:cs typeface="Arial"/>
              </a:rPr>
              <a:t>전화 번호 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(</a:t>
            </a:r>
            <a:r>
              <a:rPr kumimoji="0" lang="ko-KR" altLang="en-US" sz="2800" dirty="0">
                <a:latin typeface="Arial"/>
                <a:ea typeface="나눔고딕"/>
                <a:cs typeface="Arial"/>
              </a:rPr>
              <a:t>좀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)</a:t>
            </a:r>
            <a:r>
              <a:rPr kumimoji="0" lang="ko-KR" altLang="en-US" sz="2800" dirty="0">
                <a:latin typeface="Arial"/>
                <a:ea typeface="나눔고딕"/>
                <a:cs typeface="Arial"/>
              </a:rPr>
              <a:t> </a:t>
            </a:r>
            <a:r>
              <a:rPr kumimoji="0" lang="ko-KR" altLang="en-US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가르쳐 주세요</a:t>
            </a:r>
            <a:r>
              <a:rPr kumimoji="0" lang="en-US" altLang="ko-KR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.</a:t>
            </a:r>
          </a:p>
        </p:txBody>
      </p:sp>
      <p:pic>
        <p:nvPicPr>
          <p:cNvPr id="3" name="Picture 2" descr="th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8" y="1953089"/>
            <a:ext cx="2319528" cy="1831848"/>
          </a:xfrm>
          <a:prstGeom prst="rect">
            <a:avLst/>
          </a:prstGeom>
        </p:spPr>
      </p:pic>
      <p:pic>
        <p:nvPicPr>
          <p:cNvPr id="4" name="Picture 3" descr="cwuta 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48" y="4616174"/>
            <a:ext cx="2078736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60763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38163" y="1301133"/>
            <a:ext cx="73564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en-US" altLang="ko-KR" sz="2800" dirty="0" smtClean="0">
                <a:latin typeface="Arial"/>
                <a:ea typeface="나눔고딕"/>
                <a:cs typeface="Arial"/>
              </a:rPr>
              <a:t>Please 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say that again one more time</a:t>
            </a:r>
            <a:r>
              <a:rPr kumimoji="0" lang="en-US" altLang="ko-KR" sz="2800" dirty="0" smtClean="0">
                <a:latin typeface="Arial"/>
                <a:ea typeface="나눔고딕"/>
                <a:cs typeface="Arial"/>
              </a:rPr>
              <a:t>.</a:t>
            </a:r>
            <a:endParaRPr kumimoji="0" lang="en-US" altLang="ko-KR" sz="2800" dirty="0">
              <a:latin typeface="Arial"/>
              <a:ea typeface="나눔고딕"/>
              <a:cs typeface="Arial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566790" y="2073073"/>
            <a:ext cx="4862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ko-KR" altLang="en-US" sz="2800" dirty="0">
                <a:latin typeface="Arial"/>
                <a:ea typeface="나눔고딕"/>
                <a:cs typeface="Arial"/>
              </a:rPr>
              <a:t>다시 한 번 </a:t>
            </a:r>
            <a:r>
              <a:rPr kumimoji="0" lang="ko-KR" altLang="en-US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말씀해 주세요</a:t>
            </a:r>
            <a:r>
              <a:rPr kumimoji="0" lang="en-US" altLang="ko-KR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.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538164" y="4134748"/>
            <a:ext cx="663590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marL="342900" indent="-342900"/>
            <a:r>
              <a:rPr kumimoji="0" lang="en-US" altLang="ko-KR" sz="2800" dirty="0" smtClean="0">
                <a:latin typeface="Arial"/>
                <a:ea typeface="나눔고딕"/>
                <a:cs typeface="Arial"/>
              </a:rPr>
              <a:t>Please 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speak slowly (</a:t>
            </a:r>
            <a:r>
              <a:rPr kumimoji="0" lang="ko-KR" altLang="en-US" sz="2800" dirty="0">
                <a:latin typeface="Arial"/>
                <a:ea typeface="나눔고딕"/>
                <a:cs typeface="Arial"/>
              </a:rPr>
              <a:t>천천히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).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566790" y="5306324"/>
            <a:ext cx="4862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r>
              <a:rPr kumimoji="0" lang="ko-KR" altLang="en-US" sz="2800" dirty="0">
                <a:latin typeface="Arial"/>
                <a:ea typeface="나눔고딕"/>
                <a:cs typeface="Arial"/>
              </a:rPr>
              <a:t>천천히</a:t>
            </a:r>
            <a:r>
              <a:rPr kumimoji="0" lang="en-US" altLang="ko-KR" sz="2800" dirty="0">
                <a:solidFill>
                  <a:srgbClr val="FF0000"/>
                </a:solidFill>
                <a:latin typeface="Arial"/>
                <a:ea typeface="나눔고딕"/>
                <a:cs typeface="Arial"/>
              </a:rPr>
              <a:t> </a:t>
            </a:r>
            <a:r>
              <a:rPr kumimoji="0" lang="ko-KR" altLang="en-US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말씀해 주세요</a:t>
            </a:r>
            <a:r>
              <a:rPr kumimoji="0" lang="en-US" altLang="ko-KR" sz="28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.</a:t>
            </a:r>
          </a:p>
        </p:txBody>
      </p:sp>
      <p:pic>
        <p:nvPicPr>
          <p:cNvPr id="3" name="Picture 2" descr="tut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8"/>
          <a:stretch/>
        </p:blipFill>
        <p:spPr>
          <a:xfrm>
            <a:off x="1077913" y="1965978"/>
            <a:ext cx="1206328" cy="1903312"/>
          </a:xfrm>
          <a:prstGeom prst="rect">
            <a:avLst/>
          </a:prstGeom>
        </p:spPr>
      </p:pic>
      <p:pic>
        <p:nvPicPr>
          <p:cNvPr id="4" name="Picture 3" descr="kaluchi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4865069"/>
            <a:ext cx="1637795" cy="163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1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31" y="1083415"/>
            <a:ext cx="7845499" cy="569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b="1" dirty="0" smtClean="0">
                <a:solidFill>
                  <a:srgbClr val="000000"/>
                </a:solidFill>
              </a:rPr>
              <a:t>(</a:t>
            </a:r>
            <a:r>
              <a:rPr lang="en-US" altLang="ko-KR" sz="1900" b="1" dirty="0" err="1" smtClean="0">
                <a:solidFill>
                  <a:srgbClr val="000000"/>
                </a:solidFill>
              </a:rPr>
              <a:t>Soobin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 calls Steve to find out why he was absent.)</a:t>
            </a:r>
          </a:p>
          <a:p>
            <a:pPr>
              <a:lnSpc>
                <a:spcPct val="120000"/>
              </a:lnSpc>
            </a:pPr>
            <a:r>
              <a:rPr lang="en-US" altLang="ko-KR" sz="1900" b="1" dirty="0" smtClean="0">
                <a:solidFill>
                  <a:srgbClr val="000000"/>
                </a:solidFill>
              </a:rPr>
              <a:t>		(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따르릉 따르릉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여보세요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거기 스티브 씨 집이지요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그런데요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스티브 씨 좀 </a:t>
            </a:r>
            <a:r>
              <a:rPr lang="ko-KR" altLang="en-US" sz="1900" b="1" dirty="0" smtClean="0">
                <a:solidFill>
                  <a:srgbClr val="FF0080"/>
                </a:solidFill>
              </a:rPr>
              <a:t>바꿔 주세요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전데요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실례지만 누구세요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		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저 김수빈이에요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오늘 왜 학교에 안 왔어요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1900" b="1" dirty="0">
                <a:solidFill>
                  <a:srgbClr val="000000"/>
                </a:solidFill>
              </a:rPr>
              <a:t>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감기에 걸려서 못 갔어요</a:t>
            </a:r>
            <a:r>
              <a:rPr lang="ko-KR" altLang="ko-KR" sz="1900" b="1" dirty="0" smtClean="0">
                <a:solidFill>
                  <a:srgbClr val="000000"/>
                </a:solidFill>
              </a:rPr>
              <a:t>.</a:t>
            </a:r>
            <a:endParaRPr lang="en-US" altLang="ko-KR" sz="1900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많이 아파요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아침엔 많이 아팠는데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이젠 좀 괜찮아요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1900" b="1" dirty="0">
                <a:solidFill>
                  <a:srgbClr val="000000"/>
                </a:solidFill>
              </a:rPr>
              <a:t>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내일은 학교에 올 거예요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1900" b="1" dirty="0">
                <a:solidFill>
                  <a:srgbClr val="000000"/>
                </a:solidFill>
              </a:rPr>
              <a:t>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시험이 있어서 </a:t>
            </a:r>
            <a:r>
              <a:rPr lang="ko-KR" altLang="en-US" sz="1900" b="1" dirty="0" smtClean="0">
                <a:solidFill>
                  <a:srgbClr val="FF0080"/>
                </a:solidFill>
              </a:rPr>
              <a:t>가야 돼요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그래요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?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그럼 몸조리 잘 하세요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스티브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 전화 주셔서 감사합니다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</a:rPr>
              <a:t>수빈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</a:rPr>
              <a:t>그럼 또 전화할게요</a:t>
            </a:r>
            <a:r>
              <a:rPr lang="en-US" altLang="ko-KR" sz="1900" b="1" dirty="0" smtClean="0">
                <a:solidFill>
                  <a:srgbClr val="000000"/>
                </a:solidFill>
              </a:rPr>
              <a:t>.</a:t>
            </a:r>
            <a:endParaRPr lang="en-US" altLang="ko-KR" sz="1900" b="1" dirty="0">
              <a:solidFill>
                <a:srgbClr val="000000"/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821146"/>
              </p:ext>
            </p:extLst>
          </p:nvPr>
        </p:nvGraphicFramePr>
        <p:xfrm>
          <a:off x="1000501" y="417089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latin typeface="Arial Black"/>
                          <a:cs typeface="Arial Black"/>
                        </a:rPr>
                        <a:t>Conversation</a:t>
                      </a:r>
                      <a:r>
                        <a:rPr lang="ko-KR" altLang="en-US" sz="2800" b="0" i="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ko-KR" sz="2800" b="0" i="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b="0" i="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스티브 씨 좀 바꿔주세요</a:t>
                      </a:r>
                      <a:endParaRPr lang="en-US" altLang="ko-KR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40158" y="2875357"/>
            <a:ext cx="67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G1</a:t>
            </a:r>
            <a:r>
              <a:rPr lang="en-US" altLang="ko-KR" sz="1400" dirty="0" smtClean="0">
                <a:latin typeface="Arial"/>
                <a:cs typeface="Arial"/>
              </a:rPr>
              <a:t>3</a:t>
            </a:r>
            <a:r>
              <a:rPr lang="en-US" sz="1400" dirty="0" smtClean="0">
                <a:latin typeface="Arial"/>
                <a:cs typeface="Arial"/>
              </a:rPr>
              <a:t>.1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1834" y="5317714"/>
            <a:ext cx="67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G1</a:t>
            </a:r>
            <a:r>
              <a:rPr lang="en-US" altLang="ko-KR" sz="1400" dirty="0" smtClean="0">
                <a:latin typeface="Arial"/>
                <a:cs typeface="Arial"/>
              </a:rPr>
              <a:t>3</a:t>
            </a:r>
            <a:r>
              <a:rPr lang="en-US" sz="1400" dirty="0" smtClean="0">
                <a:latin typeface="Arial"/>
                <a:cs typeface="Arial"/>
              </a:rPr>
              <a:t>.2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6" name="Picture 5" descr="BL14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308" y="3667474"/>
            <a:ext cx="3141935" cy="1958017"/>
          </a:xfrm>
          <a:prstGeom prst="rect">
            <a:avLst/>
          </a:prstGeom>
        </p:spPr>
      </p:pic>
      <p:pic>
        <p:nvPicPr>
          <p:cNvPr id="9" name="L13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" y="313129"/>
            <a:ext cx="726931" cy="62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725341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82625" y="1196019"/>
            <a:ext cx="7993062" cy="4494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lnSpc>
                <a:spcPct val="150000"/>
              </a:lnSpc>
              <a:spcBef>
                <a:spcPct val="70000"/>
              </a:spcBef>
              <a:buFontTx/>
              <a:buAutoNum type="arabicPeriod"/>
            </a:pP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My roommate made dinner for me.</a:t>
            </a:r>
          </a:p>
          <a:p>
            <a:pPr>
              <a:lnSpc>
                <a:spcPct val="150000"/>
              </a:lnSpc>
              <a:spcBef>
                <a:spcPct val="70000"/>
              </a:spcBef>
              <a:buFontTx/>
              <a:buAutoNum type="arabicPeriod"/>
            </a:pP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Father bought me a new computer.</a:t>
            </a:r>
          </a:p>
          <a:p>
            <a:pPr>
              <a:lnSpc>
                <a:spcPct val="150000"/>
              </a:lnSpc>
              <a:spcBef>
                <a:spcPct val="70000"/>
              </a:spcBef>
              <a:buFontTx/>
              <a:buAutoNum type="arabicPeriod"/>
            </a:pP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Mother read me a book.</a:t>
            </a:r>
          </a:p>
          <a:p>
            <a:pPr>
              <a:lnSpc>
                <a:spcPct val="150000"/>
              </a:lnSpc>
              <a:spcBef>
                <a:spcPct val="70000"/>
              </a:spcBef>
              <a:buFontTx/>
              <a:buAutoNum type="arabicPeriod"/>
            </a:pPr>
            <a:r>
              <a:rPr kumimoji="0" lang="en-US" altLang="ko-KR" sz="2800" dirty="0" smtClean="0">
                <a:latin typeface="Arial"/>
                <a:ea typeface="나눔고딕"/>
                <a:cs typeface="Arial"/>
              </a:rPr>
              <a:t>Please </a:t>
            </a: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buy me coffee.</a:t>
            </a:r>
          </a:p>
          <a:p>
            <a:pPr>
              <a:lnSpc>
                <a:spcPct val="150000"/>
              </a:lnSpc>
              <a:spcBef>
                <a:spcPct val="70000"/>
              </a:spcBef>
              <a:buFontTx/>
              <a:buAutoNum type="arabicPeriod"/>
            </a:pPr>
            <a:r>
              <a:rPr kumimoji="0" lang="en-US" altLang="ko-KR" sz="2800" dirty="0">
                <a:latin typeface="Arial"/>
                <a:ea typeface="나눔고딕"/>
                <a:cs typeface="Arial"/>
              </a:rPr>
              <a:t>Thank you for waiting for me.</a:t>
            </a: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258887" y="1772458"/>
            <a:ext cx="7272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2400" dirty="0" smtClean="0">
                <a:latin typeface="Arial"/>
                <a:ea typeface="나눔고딕"/>
                <a:cs typeface="Arial"/>
                <a:sym typeface="Wingdings" charset="0"/>
              </a:rPr>
              <a:t>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  <a:sym typeface="Wingdings" charset="0"/>
              </a:rPr>
              <a:t> 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룸메이트가 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저녁을 만들</a:t>
            </a:r>
            <a:r>
              <a:rPr kumimoji="0" lang="ko-KR" altLang="en-US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어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 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주었어요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kumimoji="0" lang="en-US" altLang="ko-KR" sz="2400" dirty="0" smtClean="0">
                <a:latin typeface="Arial"/>
                <a:ea typeface="나눔고딕"/>
                <a:cs typeface="Arial"/>
              </a:rPr>
              <a:t>(=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줬어요</a:t>
            </a:r>
            <a:r>
              <a:rPr kumimoji="0" lang="en-US" altLang="ko-KR" sz="2400" dirty="0" smtClean="0">
                <a:latin typeface="Arial"/>
                <a:ea typeface="나눔고딕"/>
                <a:cs typeface="Arial"/>
              </a:rPr>
              <a:t>.)</a:t>
            </a:r>
            <a:endParaRPr kumimoji="0" lang="ko-KR" altLang="en-US" sz="2400" dirty="0">
              <a:latin typeface="Arial"/>
              <a:ea typeface="나눔고딕"/>
              <a:cs typeface="Arial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258887" y="2735047"/>
            <a:ext cx="7129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2400" dirty="0" smtClean="0">
                <a:latin typeface="Arial"/>
                <a:ea typeface="나눔고딕"/>
                <a:cs typeface="Arial"/>
                <a:sym typeface="Wingdings" charset="0"/>
              </a:rPr>
              <a:t>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  <a:sym typeface="Wingdings" charset="0"/>
              </a:rPr>
              <a:t> 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아버지가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(=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께서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)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 새 컴퓨터를 </a:t>
            </a:r>
            <a:r>
              <a:rPr kumimoji="0" lang="ko-KR" altLang="en-US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사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 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주셨어요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.</a:t>
            </a:r>
            <a:endParaRPr kumimoji="0" lang="ko-KR" altLang="en-US" sz="2400" dirty="0">
              <a:latin typeface="Arial"/>
              <a:ea typeface="나눔고딕"/>
              <a:cs typeface="Arial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187450" y="3674282"/>
            <a:ext cx="5256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2400" dirty="0" smtClean="0">
                <a:latin typeface="Arial"/>
                <a:ea typeface="나눔고딕"/>
                <a:cs typeface="Arial"/>
                <a:sym typeface="Wingdings" charset="0"/>
              </a:rPr>
              <a:t>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  <a:sym typeface="Wingdings" charset="0"/>
              </a:rPr>
              <a:t> 어머니께서 </a:t>
            </a:r>
            <a:r>
              <a:rPr kumimoji="0" lang="ko-KR" altLang="en-US" sz="2400" dirty="0">
                <a:latin typeface="Arial"/>
                <a:ea typeface="나눔고딕"/>
                <a:cs typeface="Arial"/>
                <a:sym typeface="Wingdings" charset="0"/>
              </a:rPr>
              <a:t>책을 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읽</a:t>
            </a:r>
            <a:r>
              <a:rPr kumimoji="0" lang="ko-KR" altLang="en-US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어 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주셨어요</a:t>
            </a:r>
            <a:r>
              <a:rPr kumimoji="0" lang="en-US" altLang="ko-KR" sz="2400" dirty="0">
                <a:solidFill>
                  <a:srgbClr val="3333FF"/>
                </a:solidFill>
                <a:latin typeface="Arial"/>
                <a:ea typeface="나눔고딕"/>
                <a:cs typeface="Arial"/>
              </a:rPr>
              <a:t>.</a:t>
            </a:r>
            <a:endParaRPr kumimoji="0" lang="ko-KR" altLang="en-US" sz="2400" dirty="0">
              <a:solidFill>
                <a:srgbClr val="3333FF"/>
              </a:solidFill>
              <a:latin typeface="Arial"/>
              <a:ea typeface="나눔고딕"/>
              <a:cs typeface="Arial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187450" y="4625659"/>
            <a:ext cx="6580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2400" dirty="0" smtClean="0">
                <a:latin typeface="Arial"/>
                <a:ea typeface="나눔고딕"/>
                <a:cs typeface="Arial"/>
                <a:sym typeface="Wingdings" charset="0"/>
              </a:rPr>
              <a:t>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  <a:sym typeface="Wingdings" charset="0"/>
              </a:rPr>
              <a:t> 커피 </a:t>
            </a:r>
            <a:r>
              <a:rPr kumimoji="0" lang="ko-KR" altLang="en-US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사 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주세요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.</a:t>
            </a:r>
            <a:endParaRPr kumimoji="0" lang="ko-KR" altLang="en-US" sz="2400" dirty="0">
              <a:latin typeface="Arial"/>
              <a:ea typeface="나눔고딕"/>
              <a:cs typeface="Arial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187450" y="5678663"/>
            <a:ext cx="6169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kumimoji="0" lang="en-US" altLang="ko-KR" sz="2400" dirty="0" smtClean="0">
                <a:latin typeface="Arial"/>
                <a:ea typeface="나눔고딕"/>
                <a:cs typeface="Arial"/>
                <a:sym typeface="Wingdings" charset="0"/>
              </a:rPr>
              <a:t>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  <a:sym typeface="Wingdings" charset="0"/>
              </a:rPr>
              <a:t> 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기다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려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주</a:t>
            </a:r>
            <a:r>
              <a:rPr kumimoji="0" lang="ko-KR" altLang="en-US" sz="2400" dirty="0" smtClean="0">
                <a:latin typeface="Arial"/>
                <a:ea typeface="나눔고딕"/>
                <a:cs typeface="Arial"/>
              </a:rPr>
              <a:t>셔서 </a:t>
            </a:r>
            <a:r>
              <a:rPr kumimoji="0" lang="ko-KR" altLang="en-US" sz="2400" dirty="0">
                <a:latin typeface="Arial"/>
                <a:ea typeface="나눔고딕"/>
                <a:cs typeface="Arial"/>
              </a:rPr>
              <a:t>감사합니다</a:t>
            </a:r>
            <a:r>
              <a:rPr kumimoji="0" lang="en-US" altLang="ko-KR" sz="2400" dirty="0">
                <a:solidFill>
                  <a:srgbClr val="3333FF"/>
                </a:solidFill>
                <a:latin typeface="Arial"/>
                <a:ea typeface="나눔고딕"/>
                <a:cs typeface="Arial"/>
              </a:rPr>
              <a:t>.</a:t>
            </a:r>
            <a:endParaRPr kumimoji="0" lang="ko-KR" altLang="en-US" sz="2400" dirty="0">
              <a:solidFill>
                <a:srgbClr val="3333FF"/>
              </a:solidFill>
              <a:latin typeface="Arial"/>
              <a:ea typeface="나눔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395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12" grpId="0" autoUpdateAnimBg="0"/>
      <p:bldP spid="14" grpId="0" autoUpdateAnimBg="0"/>
      <p:bldP spid="16" grpId="0" autoUpdateAnimBg="0"/>
      <p:bldP spid="17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52700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645" y="410191"/>
            <a:ext cx="32588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감사 카드 쓰기</a:t>
            </a:r>
            <a:endParaRPr lang="en-US" altLang="ko-KR" sz="2400" dirty="0" smtClean="0"/>
          </a:p>
          <a:p>
            <a:r>
              <a:rPr lang="en-US" altLang="ko-KR" sz="2400" dirty="0" smtClean="0"/>
              <a:t>Writing Thank You Cards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70665" y="1711192"/>
            <a:ext cx="3469799" cy="4569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어머니께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어머니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맛있는 음식을 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FF0080"/>
                </a:solidFill>
              </a:rPr>
              <a:t>만들어 주셔서 </a:t>
            </a:r>
            <a:endParaRPr lang="en-US" altLang="ko-KR" sz="2400" dirty="0" smtClean="0">
              <a:solidFill>
                <a:srgbClr val="FF008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FF0080"/>
                </a:solidFill>
              </a:rPr>
              <a:t>감사합니다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tx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사랑하는 </a:t>
            </a:r>
            <a:r>
              <a:rPr lang="en-US" altLang="ko-KR" sz="2400" dirty="0" smtClean="0">
                <a:solidFill>
                  <a:schemeClr val="tx1"/>
                </a:solidFill>
              </a:rPr>
              <a:t>OO </a:t>
            </a:r>
            <a:r>
              <a:rPr lang="ko-KR" altLang="en-US" sz="2400" dirty="0" smtClean="0">
                <a:solidFill>
                  <a:schemeClr val="tx1"/>
                </a:solidFill>
              </a:rPr>
              <a:t>올림</a:t>
            </a:r>
            <a:endParaRPr lang="en-US" altLang="ko-KR" sz="2400" dirty="0" smtClean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91043" y="1711191"/>
            <a:ext cx="3811312" cy="45690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할아버지께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할아버지</a:t>
            </a:r>
            <a:r>
              <a:rPr lang="en-US" altLang="ko-KR" sz="2400" dirty="0" smtClean="0">
                <a:solidFill>
                  <a:schemeClr val="tx1"/>
                </a:solidFill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</a:rPr>
              <a:t>생일 선물을 </a:t>
            </a:r>
            <a:endParaRPr lang="en-US" altLang="ko-KR" sz="24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FF0080"/>
                </a:solidFill>
              </a:rPr>
              <a:t>보내 주셔서 </a:t>
            </a:r>
            <a:endParaRPr lang="en-US" altLang="ko-KR" sz="2400" dirty="0" smtClean="0">
              <a:solidFill>
                <a:srgbClr val="FF008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solidFill>
                  <a:srgbClr val="FF0080"/>
                </a:solidFill>
              </a:rPr>
              <a:t>정말 고맙습니다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400" dirty="0" smtClean="0">
              <a:solidFill>
                <a:schemeClr val="tx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en-US" altLang="ko-KR" sz="2400" dirty="0" smtClean="0">
                <a:solidFill>
                  <a:schemeClr val="tx1"/>
                </a:solidFill>
              </a:rPr>
              <a:t>OO </a:t>
            </a:r>
            <a:r>
              <a:rPr lang="ko-KR" altLang="en-US" sz="2400" dirty="0" smtClean="0">
                <a:solidFill>
                  <a:schemeClr val="tx1"/>
                </a:solidFill>
              </a:rPr>
              <a:t>올림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pic>
        <p:nvPicPr>
          <p:cNvPr id="5" name="Picture 4" descr="flower bo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43" y="4674906"/>
            <a:ext cx="2046210" cy="1303890"/>
          </a:xfrm>
          <a:prstGeom prst="rect">
            <a:avLst/>
          </a:prstGeom>
        </p:spPr>
      </p:pic>
      <p:pic>
        <p:nvPicPr>
          <p:cNvPr id="8" name="Picture 7" descr="flower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5" y="4737608"/>
            <a:ext cx="1241188" cy="124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7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828783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1" y="1574800"/>
            <a:ext cx="8229600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ko-KR" sz="2400" dirty="0" smtClean="0">
                <a:latin typeface="Arial"/>
                <a:cs typeface="Arial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아야 되다 </a:t>
            </a:r>
            <a:r>
              <a:rPr lang="en-US" altLang="ko-KR" sz="2400" dirty="0" smtClean="0">
                <a:latin typeface="Arial"/>
                <a:cs typeface="Arial"/>
              </a:rPr>
              <a:t>and its alternative form 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아야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"/>
                <a:cs typeface="Arial"/>
              </a:rPr>
              <a:t>하다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express the idea of obligation or necessity.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아야 </a:t>
            </a:r>
            <a:r>
              <a:rPr lang="ko-KR" altLang="en-US" sz="2400" b="1" dirty="0" smtClean="0">
                <a:solidFill>
                  <a:srgbClr val="3366FF"/>
                </a:solidFill>
                <a:latin typeface="Arial"/>
                <a:cs typeface="Arial"/>
              </a:rPr>
              <a:t>하다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sounds slightly more formal.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kongpwuhat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64052"/>
            <a:ext cx="2395728" cy="23957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2597" y="3657600"/>
            <a:ext cx="59834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Students must study hard. </a:t>
            </a:r>
            <a:r>
              <a:rPr lang="en-US" sz="2400" dirty="0" smtClean="0">
                <a:latin typeface="Arial"/>
                <a:cs typeface="Arial"/>
              </a:rPr>
              <a:t>(Colloquial</a:t>
            </a:r>
            <a:r>
              <a:rPr lang="en-US" sz="2400" dirty="0">
                <a:latin typeface="Arial"/>
                <a:cs typeface="Arial"/>
              </a:rPr>
              <a:t>)</a:t>
            </a:r>
          </a:p>
          <a:p>
            <a:r>
              <a:rPr lang="ko-KR" altLang="en-US" sz="2400" dirty="0">
                <a:latin typeface="Arial"/>
                <a:cs typeface="Arial"/>
              </a:rPr>
              <a:t>학생은 열심히 공부</a:t>
            </a:r>
            <a:r>
              <a:rPr lang="ko-KR" altLang="en-US" sz="2400" dirty="0">
                <a:solidFill>
                  <a:srgbClr val="FF0080"/>
                </a:solidFill>
                <a:latin typeface="Arial"/>
                <a:cs typeface="Arial"/>
              </a:rPr>
              <a:t>해야 돼요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Students must study hard. (Slightly formal)</a:t>
            </a:r>
          </a:p>
          <a:p>
            <a:r>
              <a:rPr lang="ko-KR" altLang="en-US" sz="2400" dirty="0">
                <a:latin typeface="Arial"/>
                <a:cs typeface="Arial"/>
              </a:rPr>
              <a:t>학생은 열심히 공부</a:t>
            </a:r>
            <a:r>
              <a:rPr lang="ko-KR" altLang="en-US" sz="2400" dirty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>
                <a:solidFill>
                  <a:srgbClr val="3366FF"/>
                </a:solidFill>
                <a:latin typeface="Arial"/>
                <a:cs typeface="Arial"/>
              </a:rPr>
              <a:t> 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83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0317856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70000" y="1727200"/>
            <a:ext cx="1500982" cy="4512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Dictionary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먹다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가다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공부하다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배우다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마시다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듣다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살다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쓰다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돕다</a:t>
            </a:r>
            <a:endParaRPr lang="en-US" altLang="ko-K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30600" y="1727200"/>
            <a:ext cx="1903085" cy="4512004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~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아야 되다</a:t>
            </a:r>
            <a:endParaRPr lang="en-US" altLang="ko-KR" sz="2400" b="1" dirty="0" smtClean="0">
              <a:solidFill>
                <a:srgbClr val="FF008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먹어야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가야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공부해야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배워야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마셔야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들어야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살아야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써야 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도와야 되다</a:t>
            </a:r>
            <a:endParaRPr lang="en-US" altLang="ko-KR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46800" y="1727200"/>
            <a:ext cx="2030273" cy="45120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Meaning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eat’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go’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study’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study’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drink’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listen’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live’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write’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‘have to help’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112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7080958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2618" y="2613596"/>
            <a:ext cx="1500982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Dictionary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자다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걷다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기다리다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만들다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빨래하다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좋다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학생이다</a:t>
            </a:r>
            <a:endParaRPr lang="en-US" altLang="ko-KR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626100" y="2613596"/>
            <a:ext cx="2473700" cy="4068806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/>
              <a:t>~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아야 돼요</a:t>
            </a:r>
            <a:endParaRPr lang="en-US" altLang="ko-KR" sz="2400" b="1" dirty="0" smtClean="0">
              <a:solidFill>
                <a:srgbClr val="FF0080"/>
              </a:solidFill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자야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걸어야야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기다려야야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만들어야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빨래해야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좋아야 돼요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학생이어야 돼요 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 smtClean="0"/>
              <a:t>(=</a:t>
            </a:r>
            <a:r>
              <a:rPr lang="ko-KR" altLang="en-US" sz="2400" dirty="0" smtClean="0"/>
              <a:t>학생이라야 돼요</a:t>
            </a:r>
            <a:r>
              <a:rPr lang="en-US" altLang="ko-KR" sz="2400" dirty="0" smtClean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25210" y="2613596"/>
            <a:ext cx="3440816" cy="40688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Arial"/>
                <a:cs typeface="Arial"/>
              </a:rPr>
              <a:t>Meaning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 have to sleep.’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 have to walk.’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 have to wait.’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 have to make it.’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 have to wash clothes.’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‘It has to be nice.’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‘You have to be a </a:t>
            </a:r>
            <a:br>
              <a:rPr lang="en-US" altLang="ko-KR" sz="2400" dirty="0" smtClean="0">
                <a:latin typeface="Arial"/>
                <a:cs typeface="Arial"/>
              </a:rPr>
            </a:br>
            <a:r>
              <a:rPr lang="en-US" altLang="ko-KR" sz="2400" dirty="0" smtClean="0">
                <a:latin typeface="Arial"/>
                <a:cs typeface="Arial"/>
              </a:rPr>
              <a:t>student.’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1625600"/>
            <a:ext cx="59298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 smtClean="0"/>
              <a:t>~</a:t>
            </a:r>
            <a:r>
              <a:rPr lang="ko-KR" altLang="en-US" sz="3000" b="1" dirty="0" smtClean="0"/>
              <a:t>어</a:t>
            </a:r>
            <a:r>
              <a:rPr lang="en-US" altLang="ko-KR" sz="3000" b="1" dirty="0" smtClean="0"/>
              <a:t>/</a:t>
            </a:r>
            <a:r>
              <a:rPr lang="ko-KR" altLang="en-US" sz="3000" b="1" dirty="0" smtClean="0"/>
              <a:t>아야 되다 </a:t>
            </a:r>
            <a:r>
              <a:rPr lang="en-US" altLang="ko-KR" sz="3000" b="1" dirty="0" smtClean="0"/>
              <a:t>+</a:t>
            </a:r>
            <a:r>
              <a:rPr lang="ko-KR" altLang="en-US" sz="3000" b="1" dirty="0" smtClean="0"/>
              <a:t> 어요 </a:t>
            </a:r>
            <a:r>
              <a:rPr lang="en-US" altLang="ko-KR" sz="3000" b="1" dirty="0" smtClean="0"/>
              <a:t>=</a:t>
            </a:r>
            <a:r>
              <a:rPr lang="ko-KR" altLang="en-US" sz="3000" b="1" dirty="0" smtClean="0"/>
              <a:t> </a:t>
            </a:r>
            <a:r>
              <a:rPr lang="ko-KR" altLang="ko-KR" sz="3000" b="1" dirty="0" smtClean="0"/>
              <a:t>~</a:t>
            </a:r>
            <a:r>
              <a:rPr lang="ko-KR" altLang="en-US" sz="3000" b="1" dirty="0" smtClean="0">
                <a:solidFill>
                  <a:srgbClr val="FF0080"/>
                </a:solidFill>
              </a:rPr>
              <a:t>어</a:t>
            </a:r>
            <a:r>
              <a:rPr lang="en-US" altLang="ko-KR" sz="3000" b="1" dirty="0" smtClean="0">
                <a:solidFill>
                  <a:srgbClr val="FF0080"/>
                </a:solidFill>
              </a:rPr>
              <a:t>/</a:t>
            </a:r>
            <a:r>
              <a:rPr lang="ko-KR" altLang="en-US" sz="3000" b="1" dirty="0" smtClean="0">
                <a:solidFill>
                  <a:srgbClr val="FF0080"/>
                </a:solidFill>
              </a:rPr>
              <a:t>아야 돼요</a:t>
            </a:r>
            <a:endParaRPr lang="en-US" sz="3000" b="1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8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6467018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" name="Picture 10" descr="wuntong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821182"/>
            <a:ext cx="2873902" cy="2930651"/>
          </a:xfrm>
          <a:prstGeom prst="rect">
            <a:avLst/>
          </a:prstGeom>
        </p:spPr>
      </p:pic>
      <p:pic>
        <p:nvPicPr>
          <p:cNvPr id="12" name="Picture 11" descr="il.enata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74" y="1712977"/>
            <a:ext cx="3084576" cy="30388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400" y="4874567"/>
            <a:ext cx="399385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exercise everyday.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매일 운동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 돼요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8" y="4878862"/>
            <a:ext cx="4495792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get up early tomorrow.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내일 일찍 일어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나야 돼요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9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57897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2616" y="4604311"/>
            <a:ext cx="39876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do laundry </a:t>
            </a:r>
            <a:br>
              <a:rPr lang="en-US" sz="2400" dirty="0" smtClean="0">
                <a:latin typeface="Arial"/>
                <a:cs typeface="Arial"/>
              </a:rPr>
            </a:br>
            <a:r>
              <a:rPr lang="en-US" sz="2400" dirty="0" smtClean="0">
                <a:latin typeface="Arial"/>
                <a:cs typeface="Arial"/>
              </a:rPr>
              <a:t>and clean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on the weekend.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주말에 빨래하고 청소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 돼요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92862" y="4604311"/>
            <a:ext cx="40731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go to the library</a:t>
            </a:r>
            <a:br>
              <a:rPr lang="en-US" sz="2400" dirty="0" smtClean="0">
                <a:latin typeface="Arial"/>
                <a:cs typeface="Arial"/>
              </a:rPr>
            </a:br>
            <a:r>
              <a:rPr lang="en-US" sz="2400" dirty="0" smtClean="0">
                <a:latin typeface="Arial"/>
                <a:cs typeface="Arial"/>
              </a:rPr>
              <a:t>and borrow books.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도서관에 가서</a:t>
            </a:r>
            <a:r>
              <a:rPr lang="ko-KR" altLang="ko-KR" sz="2400" dirty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latin typeface="Arial"/>
                <a:cs typeface="Arial"/>
              </a:rPr>
              <a:t>책을 빌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려야 돼요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pic>
        <p:nvPicPr>
          <p:cNvPr id="3" name="Picture 2" descr="ppallay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2" y="2260372"/>
            <a:ext cx="1935086" cy="1935086"/>
          </a:xfrm>
          <a:prstGeom prst="rect">
            <a:avLst/>
          </a:prstGeom>
        </p:spPr>
      </p:pic>
      <p:pic>
        <p:nvPicPr>
          <p:cNvPr id="4" name="Picture 3" descr="chengso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32" y="2260372"/>
            <a:ext cx="1964944" cy="1964944"/>
          </a:xfrm>
          <a:prstGeom prst="rect">
            <a:avLst/>
          </a:prstGeom>
        </p:spPr>
      </p:pic>
      <p:pic>
        <p:nvPicPr>
          <p:cNvPr id="5" name="Picture 4" descr="tosekwan 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52" y="1871318"/>
            <a:ext cx="2708148" cy="273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6759387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39433" y="1676399"/>
            <a:ext cx="1430951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생일 파티</a:t>
            </a:r>
            <a:endParaRPr lang="en-US" sz="2600" dirty="0"/>
          </a:p>
        </p:txBody>
      </p:sp>
      <p:pic>
        <p:nvPicPr>
          <p:cNvPr id="5" name="Picture 4" descr="phathah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68842"/>
            <a:ext cx="4133710" cy="2981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3600" y="5206941"/>
            <a:ext cx="5099509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/>
              <a:t>오늘은 친구 생일이에요</a:t>
            </a:r>
            <a:r>
              <a:rPr lang="en-US" altLang="ko-KR" sz="2400" dirty="0" smtClean="0"/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 smtClean="0"/>
              <a:t>기숙사에서 생일 파티를 할 거예요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91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343565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39433" y="1676399"/>
            <a:ext cx="1430951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생일 파티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4799207" y="4839352"/>
            <a:ext cx="363591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call my friends.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친구들한테 전화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cenhwahata 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72" y="2641600"/>
            <a:ext cx="3342058" cy="1943608"/>
          </a:xfrm>
          <a:prstGeom prst="rect">
            <a:avLst/>
          </a:prstGeom>
        </p:spPr>
      </p:pic>
      <p:pic>
        <p:nvPicPr>
          <p:cNvPr id="12" name="Picture 11" descr="il.enata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79" y="2387092"/>
            <a:ext cx="2489154" cy="24522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19407" y="4839352"/>
            <a:ext cx="312176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 get up early.</a:t>
            </a: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일찍 일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어나야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47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949893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64112" y="1676399"/>
            <a:ext cx="1430951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생일 파티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4980158" y="4839352"/>
            <a:ext cx="32816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prepare food</a:t>
            </a:r>
            <a:r>
              <a:rPr lang="en-US" sz="2400" dirty="0" smtClean="0">
                <a:latin typeface="Arial"/>
                <a:cs typeface="Arial"/>
              </a:rPr>
              <a:t>.</a:t>
            </a:r>
          </a:p>
          <a:p>
            <a:r>
              <a:rPr lang="en-US" altLang="ko-KR" sz="2000" dirty="0" smtClean="0">
                <a:latin typeface="Arial"/>
                <a:cs typeface="Arial"/>
              </a:rPr>
              <a:t>(</a:t>
            </a:r>
            <a:r>
              <a:rPr lang="ko-KR" altLang="en-US" sz="2000" dirty="0" smtClean="0">
                <a:latin typeface="Arial"/>
                <a:cs typeface="Arial"/>
              </a:rPr>
              <a:t>준비하다 </a:t>
            </a:r>
            <a:r>
              <a:rPr lang="en-US" altLang="ko-KR" sz="2000" dirty="0" smtClean="0">
                <a:latin typeface="Arial"/>
                <a:cs typeface="Arial"/>
              </a:rPr>
              <a:t>–</a:t>
            </a:r>
            <a:r>
              <a:rPr lang="ko-KR" altLang="en-US" sz="2000" dirty="0" smtClean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to </a:t>
            </a:r>
            <a:r>
              <a:rPr lang="en-US" altLang="ko-KR" sz="2000" dirty="0" smtClean="0">
                <a:latin typeface="Arial"/>
                <a:cs typeface="Arial"/>
              </a:rPr>
              <a:t>prepare)</a:t>
            </a:r>
            <a:endParaRPr lang="en-US" sz="20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음식을 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준비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" name="Picture 4" descr="yoli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63" y="2383688"/>
            <a:ext cx="2286000" cy="2455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9079" y="4839352"/>
            <a:ext cx="373770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shop for grocery</a:t>
            </a:r>
            <a:r>
              <a:rPr lang="en-US" sz="2400" dirty="0" smtClean="0">
                <a:latin typeface="Arial"/>
                <a:cs typeface="Arial"/>
              </a:rPr>
              <a:t>.</a:t>
            </a:r>
          </a:p>
          <a:p>
            <a:r>
              <a:rPr lang="en-US" altLang="ko-KR" sz="2000" dirty="0" smtClean="0">
                <a:latin typeface="Arial"/>
                <a:cs typeface="Arial"/>
              </a:rPr>
              <a:t>(</a:t>
            </a:r>
            <a:r>
              <a:rPr lang="ko-KR" altLang="en-US" sz="2000" dirty="0" smtClean="0">
                <a:latin typeface="Arial"/>
                <a:cs typeface="Arial"/>
              </a:rPr>
              <a:t>장을 </a:t>
            </a:r>
            <a:r>
              <a:rPr lang="ko-KR" altLang="en-US" sz="2000" dirty="0">
                <a:latin typeface="Arial"/>
                <a:cs typeface="Arial"/>
              </a:rPr>
              <a:t>보다 </a:t>
            </a:r>
            <a:r>
              <a:rPr lang="en-US" altLang="ko-KR" sz="2000" dirty="0">
                <a:latin typeface="Arial"/>
                <a:cs typeface="Arial"/>
              </a:rPr>
              <a:t>–</a:t>
            </a:r>
            <a:r>
              <a:rPr lang="ko-KR" altLang="en-US" sz="2000" dirty="0">
                <a:latin typeface="Arial"/>
                <a:cs typeface="Arial"/>
              </a:rPr>
              <a:t> </a:t>
            </a:r>
            <a:r>
              <a:rPr lang="en-US" altLang="ko-KR" sz="2000" dirty="0">
                <a:latin typeface="Arial"/>
                <a:cs typeface="Arial"/>
              </a:rPr>
              <a:t>to shop for grocery)</a:t>
            </a:r>
            <a:endParaRPr lang="en-US" sz="2000" dirty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장을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봐야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14" name="Picture 13" descr="pota (cang) 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8" b="8945"/>
          <a:stretch/>
        </p:blipFill>
        <p:spPr>
          <a:xfrm>
            <a:off x="1253984" y="2463800"/>
            <a:ext cx="2949119" cy="21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9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2572" y="1698658"/>
            <a:ext cx="3743633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/>
                <a:cs typeface="Arial"/>
              </a:rPr>
              <a:t>Telephone number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Hello.</a:t>
            </a:r>
            <a:endParaRPr lang="en-US" altLang="ko-KR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Please answer the phone.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May I speak to Mark?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Just a minute, please.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0478" y="1698658"/>
            <a:ext cx="2563195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전화번호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여보세요</a:t>
            </a:r>
            <a:r>
              <a:rPr lang="en-US" altLang="ko-KR" sz="2400" dirty="0" smtClean="0"/>
              <a:t>.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전화 받으세요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마크 좀 바꿔주세요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잠깐만 기다리세요</a:t>
            </a:r>
            <a:r>
              <a:rPr lang="en-US" altLang="ko-KR" sz="2400" dirty="0" smtClean="0"/>
              <a:t>.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3970254"/>
              </p:ext>
            </p:extLst>
          </p:nvPr>
        </p:nvGraphicFramePr>
        <p:xfrm>
          <a:off x="1000501" y="41713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Arial Black"/>
                          <a:cs typeface="Arial Black"/>
                        </a:rPr>
                        <a:t>New Expressions</a:t>
                      </a:r>
                      <a:endParaRPr lang="en-US" sz="26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Telephone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511705" y="4826523"/>
            <a:ext cx="8009000" cy="1619411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AutoNum type="arabicPeriod"/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7576" y="4977513"/>
            <a:ext cx="7237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여보세요</a:t>
            </a:r>
            <a:r>
              <a:rPr lang="en-US" altLang="ko-KR" sz="2400" dirty="0" smtClean="0"/>
              <a:t>.                 </a:t>
            </a:r>
            <a:r>
              <a:rPr lang="ko-KR" altLang="en-US" sz="2400" dirty="0" smtClean="0"/>
              <a:t>전화번호</a:t>
            </a:r>
            <a:r>
              <a:rPr lang="en-US" altLang="ko-KR" sz="2400" dirty="0" smtClean="0"/>
              <a:t>              </a:t>
            </a:r>
            <a:r>
              <a:rPr lang="ko-KR" altLang="en-US" sz="2400" dirty="0" smtClean="0"/>
              <a:t>잠깐만 기다리세요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마크 좀 바꿔주세요</a:t>
            </a:r>
            <a:r>
              <a:rPr lang="en-US" altLang="ko-KR" sz="2400" dirty="0" smtClean="0"/>
              <a:t>.             </a:t>
            </a:r>
            <a:r>
              <a:rPr lang="ko-KR" altLang="en-US" sz="2400" dirty="0" smtClean="0"/>
              <a:t>전화 받으세요</a:t>
            </a:r>
            <a:r>
              <a:rPr lang="en-US" altLang="ko-KR" sz="2400" dirty="0" smtClean="0"/>
              <a:t>.</a:t>
            </a:r>
          </a:p>
        </p:txBody>
      </p:sp>
      <p:pic>
        <p:nvPicPr>
          <p:cNvPr id="10" name="Picture 9" descr="cenhw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13" y="1161867"/>
            <a:ext cx="1493520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6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615948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64112" y="1676399"/>
            <a:ext cx="1430951" cy="4924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생일 파티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1016879" y="4839352"/>
            <a:ext cx="251147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shower</a:t>
            </a:r>
            <a:r>
              <a:rPr lang="en-US" sz="2400" dirty="0" smtClean="0">
                <a:latin typeface="Arial"/>
                <a:cs typeface="Arial"/>
              </a:rPr>
              <a:t>.</a:t>
            </a:r>
          </a:p>
          <a:p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샤워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8479" y="4839352"/>
            <a:ext cx="370951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 have to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clean the house.</a:t>
            </a:r>
            <a:endParaRPr lang="en-US" sz="2400" dirty="0" smtClean="0">
              <a:latin typeface="Arial"/>
              <a:cs typeface="Arial"/>
            </a:endParaRPr>
          </a:p>
          <a:p>
            <a:endParaRPr lang="en-US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집을 청소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 descr="syaw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79" y="2318656"/>
            <a:ext cx="2520696" cy="2520696"/>
          </a:xfrm>
          <a:prstGeom prst="rect">
            <a:avLst/>
          </a:prstGeom>
        </p:spPr>
      </p:pic>
      <p:pic>
        <p:nvPicPr>
          <p:cNvPr id="10" name="Picture 9" descr="chengso 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84" y="2318656"/>
            <a:ext cx="2520696" cy="252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744868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pi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09" y="1591921"/>
            <a:ext cx="4025729" cy="34674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56470" y="5093953"/>
            <a:ext cx="52943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It’s raining. I have to buy an umbrella.</a:t>
            </a:r>
          </a:p>
          <a:p>
            <a:pPr algn="ctr"/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비가 와요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우산을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사야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6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9118626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kyos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9" b="7188"/>
          <a:stretch/>
        </p:blipFill>
        <p:spPr>
          <a:xfrm>
            <a:off x="2583354" y="1481649"/>
            <a:ext cx="3963069" cy="32070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90494" y="4688686"/>
            <a:ext cx="62408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 have to take a Korean class next semester.</a:t>
            </a:r>
          </a:p>
          <a:p>
            <a:pPr algn="ctr"/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다음 학기에 한국어 수업을 들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65855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132248" y="4688686"/>
            <a:ext cx="495735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 don’t have money. I have to work.</a:t>
            </a:r>
          </a:p>
          <a:p>
            <a:pPr algn="ctr"/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돈이 없어요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 일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해야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 descr="cwumwu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2"/>
          <a:stretch/>
        </p:blipFill>
        <p:spPr>
          <a:xfrm>
            <a:off x="4011633" y="1349973"/>
            <a:ext cx="1564108" cy="33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818068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6193" y="4688686"/>
            <a:ext cx="808947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You have to take subway because the traffic is congested.</a:t>
            </a:r>
          </a:p>
          <a:p>
            <a:pPr algn="ctr"/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차가 막혀서 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교통이 복잡해서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cs typeface="Arial"/>
              </a:rPr>
              <a:t>)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 지하철을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타야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 descr="makhi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95" y="1743423"/>
            <a:ext cx="2708502" cy="2708502"/>
          </a:xfrm>
          <a:prstGeom prst="rect">
            <a:avLst/>
          </a:prstGeom>
        </p:spPr>
      </p:pic>
      <p:pic>
        <p:nvPicPr>
          <p:cNvPr id="5" name="Picture 4" descr="ttenata (cihachel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57" y="1743423"/>
            <a:ext cx="2708502" cy="27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2533832"/>
              </p:ext>
            </p:extLst>
          </p:nvPr>
        </p:nvGraphicFramePr>
        <p:xfrm>
          <a:off x="192646" y="366814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Expressing obligation or necessity</a:t>
                      </a:r>
                      <a:b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</a:b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아야 되다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69290" y="4688686"/>
            <a:ext cx="788328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I’m looking for a roommate, but s/he has to be a student.</a:t>
            </a:r>
          </a:p>
          <a:p>
            <a:pPr algn="ctr"/>
            <a:endParaRPr lang="en-US" altLang="ko-KR" sz="2400" dirty="0" smtClean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룸메이트를 찾는데 학생이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라야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돼</a:t>
            </a:r>
            <a:r>
              <a:rPr lang="ko-KR" altLang="en-US" sz="2400" dirty="0" smtClean="0">
                <a:latin typeface="Arial"/>
                <a:cs typeface="Arial"/>
              </a:rPr>
              <a:t>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 descr="textbook2_L5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51" y="1651229"/>
            <a:ext cx="3964704" cy="293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7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64899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645" y="410191"/>
            <a:ext cx="435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미래 남자친구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여자친구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남편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아내</a:t>
            </a:r>
            <a:endParaRPr lang="en-US" altLang="ko-KR" sz="2400" b="1" dirty="0">
              <a:latin typeface="Arial"/>
              <a:cs typeface="Arial"/>
            </a:endParaRPr>
          </a:p>
          <a:p>
            <a:r>
              <a:rPr lang="en-US" altLang="ko-KR" sz="2400" b="1" dirty="0" smtClean="0">
                <a:latin typeface="Arial"/>
                <a:cs typeface="Arial"/>
              </a:rPr>
              <a:t>My future bf/</a:t>
            </a:r>
            <a:r>
              <a:rPr lang="en-US" altLang="ko-KR" sz="2400" b="1" dirty="0" err="1" smtClean="0">
                <a:latin typeface="Arial"/>
                <a:cs typeface="Arial"/>
              </a:rPr>
              <a:t>gf</a:t>
            </a:r>
            <a:r>
              <a:rPr lang="en-US" altLang="ko-KR" sz="2400" b="1" dirty="0" smtClean="0">
                <a:latin typeface="Arial"/>
                <a:cs typeface="Arial"/>
              </a:rPr>
              <a:t>/husband/wife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3467" y="2366351"/>
            <a:ext cx="6067567" cy="1200328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[Example]  (</a:t>
            </a:r>
            <a:r>
              <a:rPr lang="ko-KR" altLang="en-US" sz="2400" dirty="0" smtClean="0"/>
              <a:t>월요일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한국어 시험</a:t>
            </a:r>
            <a:r>
              <a:rPr lang="en-US" altLang="ko-KR" sz="2400" dirty="0" smtClean="0"/>
              <a:t>)</a:t>
            </a:r>
          </a:p>
          <a:p>
            <a:r>
              <a:rPr lang="en-US" sz="2400" dirty="0" smtClean="0"/>
              <a:t>A: OO</a:t>
            </a:r>
            <a:r>
              <a:rPr lang="ko-KR" altLang="en-US" sz="2400" dirty="0" smtClean="0"/>
              <a:t>씨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이번 주말에 뭐 할 거예요</a:t>
            </a:r>
            <a:r>
              <a:rPr lang="en-US" altLang="ko-KR" sz="2400" dirty="0" smtClean="0"/>
              <a:t>?</a:t>
            </a:r>
          </a:p>
          <a:p>
            <a:r>
              <a:rPr lang="en-US" sz="2400" dirty="0" smtClean="0"/>
              <a:t>B: </a:t>
            </a:r>
            <a:r>
              <a:rPr lang="ko-KR" altLang="en-US" sz="2400" dirty="0" smtClean="0">
                <a:solidFill>
                  <a:srgbClr val="3366FF"/>
                </a:solidFill>
              </a:rPr>
              <a:t>월요일</a:t>
            </a:r>
            <a:r>
              <a:rPr lang="ko-KR" altLang="en-US" sz="2400" dirty="0" smtClean="0"/>
              <a:t>에 </a:t>
            </a:r>
            <a:r>
              <a:rPr lang="ko-KR" altLang="en-US" sz="2400" dirty="0" smtClean="0">
                <a:solidFill>
                  <a:srgbClr val="3366FF"/>
                </a:solidFill>
              </a:rPr>
              <a:t>한국어 시험</a:t>
            </a:r>
            <a:r>
              <a:rPr lang="ko-KR" altLang="en-US" sz="2400" dirty="0" smtClean="0"/>
              <a:t>이 있어서 </a:t>
            </a:r>
            <a:r>
              <a:rPr lang="ko-KR" altLang="en-US" sz="2400" dirty="0" smtClean="0">
                <a:solidFill>
                  <a:srgbClr val="FF0080"/>
                </a:solidFill>
              </a:rPr>
              <a:t>공부해야 돼요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4701" y="1436589"/>
            <a:ext cx="7760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Talk about what you should do on the weekend based on the </a:t>
            </a:r>
            <a:br>
              <a:rPr lang="en-US" sz="2200" dirty="0" smtClean="0">
                <a:latin typeface="Arial"/>
                <a:cs typeface="Arial"/>
              </a:rPr>
            </a:br>
            <a:r>
              <a:rPr lang="en-US" sz="2200" dirty="0" smtClean="0">
                <a:latin typeface="Arial"/>
                <a:cs typeface="Arial"/>
              </a:rPr>
              <a:t>given situations.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20" name="Picture 19" descr="syoph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1" y="3874271"/>
            <a:ext cx="1970633" cy="1970633"/>
          </a:xfrm>
          <a:prstGeom prst="rect">
            <a:avLst/>
          </a:prstGeom>
        </p:spPr>
      </p:pic>
      <p:pic>
        <p:nvPicPr>
          <p:cNvPr id="21" name="Picture 20" descr="cenhwahata 1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37" y="3874271"/>
            <a:ext cx="1927584" cy="19275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3467" y="5823495"/>
            <a:ext cx="14904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(</a:t>
            </a:r>
            <a:r>
              <a:rPr lang="ko-KR" altLang="en-US" sz="2200" dirty="0" smtClean="0"/>
              <a:t>일요일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r>
              <a:rPr lang="ko-KR" altLang="en-US" sz="2200" dirty="0" smtClean="0"/>
              <a:t>크라스마스</a:t>
            </a:r>
            <a:r>
              <a:rPr lang="en-US" altLang="ko-KR" sz="2200" dirty="0" smtClean="0"/>
              <a:t>)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2690243" y="5801855"/>
            <a:ext cx="15688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(</a:t>
            </a:r>
            <a:r>
              <a:rPr lang="ko-KR" altLang="en-US" sz="2200" dirty="0" smtClean="0"/>
              <a:t>토요일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r>
              <a:rPr lang="ko-KR" altLang="en-US" sz="2200" dirty="0" smtClean="0"/>
              <a:t>아버지 생신</a:t>
            </a:r>
            <a:r>
              <a:rPr lang="en-US" altLang="ko-KR" sz="2200" dirty="0" smtClean="0"/>
              <a:t>)</a:t>
            </a:r>
            <a:endParaRPr lang="en-US" sz="2200" dirty="0"/>
          </a:p>
        </p:txBody>
      </p:sp>
      <p:pic>
        <p:nvPicPr>
          <p:cNvPr id="24" name="Picture 23" descr="cinchalhat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83" y="4051326"/>
            <a:ext cx="1538249" cy="15382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46327" y="5801855"/>
            <a:ext cx="14807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(</a:t>
            </a:r>
            <a:r>
              <a:rPr lang="ko-KR" altLang="en-US" sz="2200" dirty="0" smtClean="0"/>
              <a:t>배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아프다</a:t>
            </a:r>
            <a:r>
              <a:rPr lang="en-US" altLang="ko-KR" sz="2200" dirty="0" smtClean="0"/>
              <a:t>)</a:t>
            </a:r>
            <a:endParaRPr lang="en-US" sz="2200" dirty="0"/>
          </a:p>
        </p:txBody>
      </p:sp>
      <p:sp>
        <p:nvSpPr>
          <p:cNvPr id="26" name="TextBox 25"/>
          <p:cNvSpPr txBox="1"/>
          <p:nvPr/>
        </p:nvSpPr>
        <p:spPr>
          <a:xfrm>
            <a:off x="6701302" y="4718866"/>
            <a:ext cx="22546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Create your own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27" name="Picture 26" descr="kongpwuhata 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6" y="2315519"/>
            <a:ext cx="1438656" cy="14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74721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645" y="410191"/>
            <a:ext cx="4353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미래 남자친구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여자친구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남편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아내</a:t>
            </a:r>
            <a:endParaRPr lang="en-US" altLang="ko-KR" sz="2400" b="1" dirty="0">
              <a:latin typeface="Arial"/>
              <a:cs typeface="Arial"/>
            </a:endParaRPr>
          </a:p>
          <a:p>
            <a:r>
              <a:rPr lang="en-US" altLang="ko-KR" sz="2400" b="1" dirty="0" smtClean="0">
                <a:latin typeface="Arial"/>
                <a:cs typeface="Arial"/>
              </a:rPr>
              <a:t>My future bf/</a:t>
            </a:r>
            <a:r>
              <a:rPr lang="en-US" altLang="ko-KR" sz="2400" b="1" dirty="0" err="1" smtClean="0">
                <a:latin typeface="Arial"/>
                <a:cs typeface="Arial"/>
              </a:rPr>
              <a:t>gf</a:t>
            </a:r>
            <a:r>
              <a:rPr lang="en-US" altLang="ko-KR" sz="2400" b="1" dirty="0" smtClean="0">
                <a:latin typeface="Arial"/>
                <a:cs typeface="Arial"/>
              </a:rPr>
              <a:t>/husband/wife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5345" y="2347958"/>
            <a:ext cx="7125699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제 남자친구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여자친구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남편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아내는 </a:t>
            </a:r>
            <a:r>
              <a:rPr lang="en-US" altLang="ko-KR" sz="2400" dirty="0" smtClean="0"/>
              <a:t>_______</a:t>
            </a:r>
            <a:r>
              <a:rPr lang="ko-KR" altLang="en-US" sz="2400" dirty="0" smtClean="0"/>
              <a:t>어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아야 돼요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719743" y="3149599"/>
            <a:ext cx="2442796" cy="3434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착하다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예쁘다 </a:t>
            </a:r>
            <a:r>
              <a:rPr lang="en-US" altLang="ko-KR" sz="2400" dirty="0" smtClean="0">
                <a:latin typeface="Arial"/>
                <a:cs typeface="Arial"/>
              </a:rPr>
              <a:t>/</a:t>
            </a:r>
            <a:r>
              <a:rPr lang="ko-KR" altLang="en-US" sz="2400" dirty="0" smtClean="0">
                <a:latin typeface="Arial"/>
                <a:cs typeface="Arial"/>
              </a:rPr>
              <a:t> 잘생기다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공부를 잘 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재미있다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노래를 잘 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운동을 잘 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Create your own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701" y="1436589"/>
            <a:ext cx="74931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Make sentences about what your future bf/</a:t>
            </a:r>
            <a:r>
              <a:rPr lang="en-US" sz="2200" dirty="0" err="1" smtClean="0">
                <a:latin typeface="Arial"/>
                <a:cs typeface="Arial"/>
              </a:rPr>
              <a:t>gf</a:t>
            </a:r>
            <a:r>
              <a:rPr lang="en-US" sz="2200" dirty="0" smtClean="0">
                <a:latin typeface="Arial"/>
                <a:cs typeface="Arial"/>
              </a:rPr>
              <a:t>/husband/wife </a:t>
            </a:r>
            <a:br>
              <a:rPr lang="en-US" sz="2200" dirty="0" smtClean="0">
                <a:latin typeface="Arial"/>
                <a:cs typeface="Arial"/>
              </a:rPr>
            </a:br>
            <a:r>
              <a:rPr lang="en-US" sz="2200" dirty="0" smtClean="0">
                <a:latin typeface="Arial"/>
                <a:cs typeface="Arial"/>
              </a:rPr>
              <a:t>should be like.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 descr="coh.ahat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61" y="3149599"/>
            <a:ext cx="3150463" cy="315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46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153914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4" name="Picture 3" descr="Conver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4403" y="355638"/>
            <a:ext cx="2773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우리 집 규칙 만들기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Making House Rules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0202" y="5056485"/>
            <a:ext cx="4506362" cy="1292662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altLang="ko-KR" sz="2600" dirty="0" smtClean="0"/>
              <a:t>Example:</a:t>
            </a:r>
          </a:p>
          <a:p>
            <a:pPr marL="514350" indent="-514350">
              <a:buAutoNum type="arabicPeriod"/>
            </a:pPr>
            <a:r>
              <a:rPr lang="ko-KR" altLang="en-US" sz="2600" dirty="0" smtClean="0"/>
              <a:t>아침을 꼭 </a:t>
            </a:r>
            <a:r>
              <a:rPr lang="ko-KR" altLang="en-US" sz="2600" dirty="0" smtClean="0">
                <a:solidFill>
                  <a:srgbClr val="FF0080"/>
                </a:solidFill>
              </a:rPr>
              <a:t>먹어야 돼요</a:t>
            </a:r>
            <a:r>
              <a:rPr lang="en-US" altLang="ko-KR" sz="2600" dirty="0" smtClean="0"/>
              <a:t>.</a:t>
            </a:r>
          </a:p>
          <a:p>
            <a:pPr marL="514350" indent="-514350">
              <a:buAutoNum type="arabicPeriod"/>
            </a:pPr>
            <a:r>
              <a:rPr lang="ko-KR" altLang="en-US" sz="2600" dirty="0" smtClean="0"/>
              <a:t>주말에는 같이 </a:t>
            </a:r>
            <a:r>
              <a:rPr lang="ko-KR" altLang="en-US" sz="2600" dirty="0" smtClean="0">
                <a:solidFill>
                  <a:srgbClr val="FF0080"/>
                </a:solidFill>
              </a:rPr>
              <a:t>청소해야 돼요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7" name="TextBox 6"/>
          <p:cNvSpPr txBox="1"/>
          <p:nvPr/>
        </p:nvSpPr>
        <p:spPr>
          <a:xfrm>
            <a:off x="887216" y="1370629"/>
            <a:ext cx="74706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Suppose you’re making house rules for your family. </a:t>
            </a:r>
            <a:br>
              <a:rPr lang="en-US" sz="2200" dirty="0" smtClean="0">
                <a:latin typeface="Arial"/>
                <a:cs typeface="Arial"/>
              </a:rPr>
            </a:br>
            <a:r>
              <a:rPr lang="en-US" sz="2200" dirty="0" smtClean="0">
                <a:latin typeface="Arial"/>
                <a:cs typeface="Arial"/>
              </a:rPr>
              <a:t>Using </a:t>
            </a:r>
            <a:r>
              <a:rPr lang="en-US" sz="2200" dirty="0" smtClean="0">
                <a:solidFill>
                  <a:srgbClr val="FF0080"/>
                </a:solidFill>
                <a:latin typeface="Arial"/>
                <a:cs typeface="Arial"/>
              </a:rPr>
              <a:t>~</a:t>
            </a:r>
            <a:r>
              <a:rPr lang="ko-KR" altLang="en-US" sz="2200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200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200" dirty="0" smtClean="0">
                <a:solidFill>
                  <a:srgbClr val="FF0080"/>
                </a:solidFill>
                <a:latin typeface="Arial"/>
                <a:cs typeface="Arial"/>
              </a:rPr>
              <a:t>아야 돼요</a:t>
            </a:r>
            <a:r>
              <a:rPr lang="en-US" altLang="ko-KR" sz="2200" dirty="0" smtClean="0">
                <a:latin typeface="Arial"/>
                <a:cs typeface="Arial"/>
              </a:rPr>
              <a:t>, </a:t>
            </a:r>
            <a:r>
              <a:rPr lang="en-US" sz="2200" dirty="0" smtClean="0">
                <a:latin typeface="Arial"/>
                <a:cs typeface="Arial"/>
              </a:rPr>
              <a:t>make at least 3 rules and share them with your classmates.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8" name="Picture 7" descr="achi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83" y="2820048"/>
            <a:ext cx="2255520" cy="1978152"/>
          </a:xfrm>
          <a:prstGeom prst="rect">
            <a:avLst/>
          </a:prstGeom>
        </p:spPr>
      </p:pic>
      <p:pic>
        <p:nvPicPr>
          <p:cNvPr id="9" name="Picture 8" descr="chengso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869" y="2820048"/>
            <a:ext cx="2078410" cy="2078410"/>
          </a:xfrm>
          <a:prstGeom prst="rect">
            <a:avLst/>
          </a:prstGeom>
        </p:spPr>
      </p:pic>
      <p:pic>
        <p:nvPicPr>
          <p:cNvPr id="10" name="Picture 9" descr="chengso 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809" y="2432424"/>
            <a:ext cx="2518317" cy="25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1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604356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69290" y="1161310"/>
            <a:ext cx="7883288" cy="1200328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/>
                <a:cs typeface="Arial"/>
              </a:rPr>
              <a:t>~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(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으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)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ㄹ게요 </a:t>
            </a:r>
            <a:r>
              <a:rPr lang="en-US" altLang="ko-KR" sz="2400" dirty="0" smtClean="0">
                <a:latin typeface="Arial"/>
                <a:cs typeface="Arial"/>
              </a:rPr>
              <a:t>expresses the speaker’s </a:t>
            </a:r>
            <a:r>
              <a:rPr lang="en-US" altLang="ko-KR" sz="2400" b="1" dirty="0" smtClean="0">
                <a:latin typeface="Arial"/>
                <a:cs typeface="Arial"/>
              </a:rPr>
              <a:t>willingness, assurance, or promise</a:t>
            </a:r>
            <a:r>
              <a:rPr lang="en-US" altLang="ko-KR" sz="2400" dirty="0" smtClean="0">
                <a:latin typeface="Arial"/>
                <a:cs typeface="Arial"/>
              </a:rPr>
              <a:t> to do something 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for the listener’s sake.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290" y="3548632"/>
            <a:ext cx="7883288" cy="461665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/>
                <a:cs typeface="Arial"/>
              </a:rPr>
              <a:t>The subject </a:t>
            </a:r>
            <a:r>
              <a:rPr lang="en-US" altLang="ko-KR" sz="2400" b="1" dirty="0" smtClean="0">
                <a:latin typeface="Arial"/>
                <a:cs typeface="Arial"/>
              </a:rPr>
              <a:t>MUST</a:t>
            </a:r>
            <a:r>
              <a:rPr lang="en-US" altLang="ko-KR" sz="2400" dirty="0" smtClean="0">
                <a:latin typeface="Arial"/>
                <a:cs typeface="Arial"/>
              </a:rPr>
              <a:t> be the 1st person.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290" y="4142236"/>
            <a:ext cx="3367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저</a:t>
            </a:r>
            <a:r>
              <a:rPr lang="ko-KR" altLang="en-US" sz="2400" dirty="0" smtClean="0">
                <a:latin typeface="Arial"/>
                <a:cs typeface="Arial"/>
              </a:rPr>
              <a:t>는 커피를 마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실게요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(O)</a:t>
            </a:r>
            <a:br>
              <a:rPr lang="en-US" altLang="ko-KR" sz="2400" dirty="0" smtClean="0">
                <a:latin typeface="Arial"/>
                <a:cs typeface="Arial"/>
              </a:rPr>
            </a:br>
            <a:r>
              <a:rPr lang="en-US" altLang="ko-KR" sz="2400" dirty="0" smtClean="0">
                <a:latin typeface="Arial"/>
                <a:cs typeface="Arial"/>
              </a:rPr>
              <a:t>(1st person)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8954" y="4142236"/>
            <a:ext cx="4217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마이클 씨</a:t>
            </a:r>
            <a:r>
              <a:rPr lang="ko-KR" altLang="en-US" sz="2400" dirty="0" smtClean="0">
                <a:latin typeface="Arial"/>
                <a:cs typeface="Arial"/>
              </a:rPr>
              <a:t>는 커피를 마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실게요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(X)</a:t>
            </a:r>
          </a:p>
          <a:p>
            <a:r>
              <a:rPr lang="en-US" sz="2400" dirty="0" smtClean="0">
                <a:latin typeface="Arial"/>
                <a:cs typeface="Arial"/>
              </a:rPr>
              <a:t>(3rd person)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10" name="Picture 9" descr="cenhwahata 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400" y="2468482"/>
            <a:ext cx="1581089" cy="108015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422945" y="2513275"/>
            <a:ext cx="1636125" cy="822904"/>
          </a:xfrm>
          <a:prstGeom prst="wedgeRoundRectCallout">
            <a:avLst>
              <a:gd name="adj1" fmla="val 72588"/>
              <a:gd name="adj2" fmla="val -15097"/>
              <a:gd name="adj3" fmla="val 16667"/>
            </a:avLst>
          </a:prstGeom>
          <a:noFill/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tx1"/>
                </a:solidFill>
              </a:rPr>
              <a:t>나중에 다시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전화</a:t>
            </a:r>
            <a:r>
              <a:rPr lang="ko-KR" altLang="en-US" sz="2000" dirty="0" smtClean="0">
                <a:solidFill>
                  <a:srgbClr val="FF0080"/>
                </a:solidFill>
              </a:rPr>
              <a:t>할게요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9290" y="5192098"/>
            <a:ext cx="7883288" cy="461665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/>
                <a:cs typeface="Arial"/>
              </a:rPr>
              <a:t>~(</a:t>
            </a:r>
            <a:r>
              <a:rPr lang="ko-KR" altLang="en-US" sz="2400" dirty="0" smtClean="0">
                <a:latin typeface="Arial"/>
                <a:cs typeface="Arial"/>
              </a:rPr>
              <a:t>으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  <a:r>
              <a:rPr lang="ko-KR" altLang="en-US" sz="2400" dirty="0" smtClean="0">
                <a:latin typeface="Arial"/>
                <a:cs typeface="Arial"/>
              </a:rPr>
              <a:t>ㄹ게요 </a:t>
            </a:r>
            <a:r>
              <a:rPr lang="en-US" altLang="ko-KR" sz="2400" b="1" dirty="0" smtClean="0">
                <a:latin typeface="Arial"/>
                <a:cs typeface="Arial"/>
              </a:rPr>
              <a:t>CAN’T</a:t>
            </a:r>
            <a:r>
              <a:rPr lang="en-US" altLang="ko-KR" sz="2400" dirty="0" smtClean="0">
                <a:latin typeface="Arial"/>
                <a:cs typeface="Arial"/>
              </a:rPr>
              <a:t> be used in a </a:t>
            </a:r>
            <a:r>
              <a:rPr lang="en-US" altLang="ko-KR" sz="2400" b="1" dirty="0" smtClean="0">
                <a:latin typeface="Arial"/>
                <a:cs typeface="Arial"/>
              </a:rPr>
              <a:t>question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2231" y="5825953"/>
            <a:ext cx="2216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rial"/>
                <a:cs typeface="Arial"/>
              </a:rPr>
              <a:t>집에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갈게요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en-US" altLang="ko-KR" sz="2400" dirty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(O)</a:t>
            </a:r>
          </a:p>
          <a:p>
            <a:r>
              <a:rPr lang="en-US" altLang="ko-KR" sz="2400" dirty="0" smtClean="0">
                <a:latin typeface="Arial"/>
                <a:cs typeface="Arial"/>
              </a:rPr>
              <a:t>(Statement)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78954" y="5825953"/>
            <a:ext cx="2268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rial"/>
                <a:cs typeface="Arial"/>
              </a:rPr>
              <a:t>집에 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갈게요</a:t>
            </a:r>
            <a:r>
              <a:rPr lang="en-US" altLang="ko-KR" sz="2400" dirty="0">
                <a:latin typeface="Arial"/>
                <a:cs typeface="Arial"/>
              </a:rPr>
              <a:t>?</a:t>
            </a:r>
            <a:r>
              <a:rPr lang="en-US" altLang="ko-KR" sz="2400" dirty="0" smtClean="0">
                <a:latin typeface="Arial"/>
                <a:cs typeface="Arial"/>
              </a:rPr>
              <a:t> (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X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</a:p>
          <a:p>
            <a:r>
              <a:rPr lang="en-US" altLang="ko-KR" sz="2400" dirty="0" smtClean="0">
                <a:latin typeface="Arial"/>
                <a:cs typeface="Arial"/>
              </a:rPr>
              <a:t>(Question)</a:t>
            </a:r>
          </a:p>
        </p:txBody>
      </p:sp>
    </p:spTree>
    <p:extLst>
      <p:ext uri="{BB962C8B-B14F-4D97-AF65-F5344CB8AC3E}">
        <p14:creationId xmlns:p14="http://schemas.microsoft.com/office/powerpoint/2010/main" val="43386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511705" y="4826523"/>
            <a:ext cx="8009000" cy="1619411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AutoNum type="arabicPeriod"/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 descr="cenhw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223" y="935290"/>
            <a:ext cx="1705777" cy="1705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6152" y="1698658"/>
            <a:ext cx="406749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Arial"/>
                <a:cs typeface="Arial"/>
              </a:rPr>
              <a:t>The phone call is from Mark.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Please call Mark.</a:t>
            </a:r>
            <a:endParaRPr lang="en-US" altLang="ko-KR" sz="24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The line is busy.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Please give me a call.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 will call you later.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9596" y="1698658"/>
            <a:ext cx="339523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마크한테서 전화 왔어요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마크한테 전화하세요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통화중이에요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전화해 주세요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나중에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이따가 전화할게요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0501" y="4888034"/>
            <a:ext cx="6767118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smtClean="0"/>
              <a:t>전화해 주세요</a:t>
            </a:r>
            <a:r>
              <a:rPr lang="en-US" altLang="ko-KR" sz="2400" dirty="0" smtClean="0"/>
              <a:t>. 					</a:t>
            </a:r>
            <a:r>
              <a:rPr lang="ko-KR" altLang="en-US" sz="2400" dirty="0" smtClean="0"/>
              <a:t>마크한테서 전화 왔어요</a:t>
            </a:r>
            <a:r>
              <a:rPr lang="en-US" altLang="ko-KR" sz="2400" dirty="0" smtClean="0"/>
              <a:t>.     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마크한테 전화하세요</a:t>
            </a:r>
            <a:r>
              <a:rPr lang="en-US" altLang="ko-KR" sz="2400" dirty="0" smtClean="0"/>
              <a:t>.         		</a:t>
            </a:r>
            <a:r>
              <a:rPr lang="ko-KR" altLang="en-US" sz="2400" dirty="0" smtClean="0"/>
              <a:t>통화중이에요</a:t>
            </a:r>
            <a:r>
              <a:rPr lang="en-US" altLang="ko-KR" sz="2400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/>
              <a:t>나중에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이따가 전화할게요</a:t>
            </a:r>
            <a:r>
              <a:rPr lang="en-US" altLang="ko-KR" sz="2400" dirty="0" smtClean="0"/>
              <a:t>.</a:t>
            </a:r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925596"/>
              </p:ext>
            </p:extLst>
          </p:nvPr>
        </p:nvGraphicFramePr>
        <p:xfrm>
          <a:off x="1000501" y="41713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Arial Black"/>
                          <a:cs typeface="Arial Black"/>
                        </a:rPr>
                        <a:t>New Expressions</a:t>
                      </a:r>
                      <a:endParaRPr lang="en-US" sz="26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Telephone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10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10488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56261" y="2173897"/>
            <a:ext cx="1697901" cy="406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smtClean="0">
                <a:latin typeface="Arial"/>
                <a:cs typeface="Arial"/>
              </a:rPr>
              <a:t>Dictionary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먹다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자다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공부하다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듣다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살다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전화하다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만나다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청소하다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61329" y="2173897"/>
            <a:ext cx="1634293" cy="40688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~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(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으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)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ㄹ게요</a:t>
            </a:r>
            <a:endParaRPr lang="en-US" altLang="ko-KR" sz="24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먹을게요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잘게요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공부할게요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들을게요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살게요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전화할게요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만날게요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청소할게요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38876" y="2173897"/>
            <a:ext cx="1432904" cy="40688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latin typeface="Arial"/>
                <a:cs typeface="Arial"/>
              </a:rPr>
              <a:t>Meaning</a:t>
            </a:r>
            <a:endParaRPr lang="en-US" altLang="ko-KR" sz="24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eat.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sleep.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study.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listen.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live.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call.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I’ll meet.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I’ll clean.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54162" y="1402777"/>
            <a:ext cx="3082111" cy="46166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C + </a:t>
            </a:r>
            <a:r>
              <a:rPr lang="ko-KR" altLang="en-US" sz="2400" dirty="0" smtClean="0">
                <a:latin typeface="Arial"/>
                <a:cs typeface="Arial"/>
              </a:rPr>
              <a:t>을게요  </a:t>
            </a:r>
            <a:r>
              <a:rPr lang="en-US" altLang="ko-KR" sz="2400" dirty="0" smtClean="0">
                <a:latin typeface="Arial"/>
                <a:cs typeface="Arial"/>
              </a:rPr>
              <a:t>V + </a:t>
            </a:r>
            <a:r>
              <a:rPr lang="ko-KR" altLang="en-US" sz="2400" dirty="0" smtClean="0">
                <a:latin typeface="Arial"/>
                <a:cs typeface="Arial"/>
              </a:rPr>
              <a:t>ㄹ게요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876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879810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textbook2_L7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116" y="1355995"/>
            <a:ext cx="5231805" cy="3378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67393" y="4907412"/>
            <a:ext cx="168682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buy it.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제가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살게요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25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040290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94690" y="4907412"/>
            <a:ext cx="2032227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have </a:t>
            </a:r>
            <a:r>
              <a:rPr lang="en-US" sz="2400" i="1" dirty="0" err="1" smtClean="0">
                <a:latin typeface="Arial"/>
                <a:cs typeface="Arial"/>
              </a:rPr>
              <a:t>kalbi</a:t>
            </a:r>
            <a:r>
              <a:rPr lang="en-US" sz="2400" dirty="0" smtClean="0">
                <a:latin typeface="Arial"/>
                <a:cs typeface="Arial"/>
              </a:rPr>
              <a:t>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갈비 먹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 descr="BL18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55" y="1727818"/>
            <a:ext cx="48524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5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604775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34280" y="4907412"/>
            <a:ext cx="19530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read.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제가 읽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 descr="kyosil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03" y="1663551"/>
            <a:ext cx="3980107" cy="29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2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52836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43883" y="4907412"/>
            <a:ext cx="393384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call you later.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나중에 </a:t>
            </a:r>
            <a:r>
              <a:rPr lang="en-US" altLang="ko-KR" sz="2400" dirty="0" smtClean="0">
                <a:latin typeface="Arial"/>
                <a:cs typeface="Arial"/>
              </a:rPr>
              <a:t>(or </a:t>
            </a:r>
            <a:r>
              <a:rPr lang="ko-KR" altLang="en-US" sz="2400" dirty="0" smtClean="0">
                <a:latin typeface="Arial"/>
                <a:cs typeface="Arial"/>
              </a:rPr>
              <a:t>이따가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  <a:r>
              <a:rPr lang="ko-KR" altLang="en-US" sz="2400" dirty="0" smtClean="0">
                <a:latin typeface="Arial"/>
                <a:cs typeface="Arial"/>
              </a:rPr>
              <a:t> 전화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할게요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 descr="cenhwa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194" y="1375572"/>
            <a:ext cx="2857836" cy="317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5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7712517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22809" y="4907412"/>
            <a:ext cx="277599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do the laundry.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제가 빨래</a:t>
            </a:r>
            <a:r>
              <a:rPr lang="en-US" altLang="ko-KR" sz="2400" dirty="0" smtClean="0">
                <a:latin typeface="Arial"/>
                <a:cs typeface="Arial"/>
              </a:rPr>
              <a:t>(</a:t>
            </a:r>
            <a:r>
              <a:rPr lang="ko-KR" altLang="en-US" sz="2400" dirty="0" smtClean="0">
                <a:latin typeface="Arial"/>
                <a:cs typeface="Arial"/>
              </a:rPr>
              <a:t>를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할게요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 descr="ppallay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60" y="1430119"/>
            <a:ext cx="3262448" cy="32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716730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89696" y="4907412"/>
            <a:ext cx="304222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do the dishes.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제가 설거지</a:t>
            </a:r>
            <a:r>
              <a:rPr lang="en-US" altLang="ko-KR" sz="2400" dirty="0" smtClean="0">
                <a:latin typeface="Arial"/>
                <a:cs typeface="Arial"/>
              </a:rPr>
              <a:t>(</a:t>
            </a:r>
            <a:r>
              <a:rPr lang="ko-KR" altLang="en-US" sz="2400" dirty="0" smtClean="0">
                <a:latin typeface="Arial"/>
                <a:cs typeface="Arial"/>
              </a:rPr>
              <a:t>를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할게요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4" name="Picture 3" descr="selkeci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96" y="1295439"/>
            <a:ext cx="3042220" cy="343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07369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72691" y="4907412"/>
            <a:ext cx="307623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lend you the book.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책을 빌려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/>
            </a:r>
            <a:br>
              <a:rPr lang="en-US" altLang="ko-KR" sz="2400" dirty="0" smtClean="0">
                <a:latin typeface="Arial"/>
                <a:cs typeface="Arial"/>
              </a:rPr>
            </a:br>
            <a:r>
              <a:rPr lang="en-US" altLang="ko-KR" sz="2000" dirty="0" smtClean="0">
                <a:latin typeface="Arial"/>
                <a:cs typeface="Arial"/>
              </a:rPr>
              <a:t>(</a:t>
            </a:r>
            <a:r>
              <a:rPr lang="ko-KR" altLang="en-US" sz="2000" dirty="0" smtClean="0">
                <a:latin typeface="Arial"/>
                <a:cs typeface="Arial"/>
              </a:rPr>
              <a:t>빌려주다 </a:t>
            </a:r>
            <a:r>
              <a:rPr lang="en-US" altLang="ko-KR" sz="2000" dirty="0" smtClean="0">
                <a:latin typeface="Arial"/>
                <a:cs typeface="Arial"/>
              </a:rPr>
              <a:t>–</a:t>
            </a:r>
            <a:r>
              <a:rPr lang="ko-KR" altLang="en-US" sz="2000" dirty="0" smtClean="0">
                <a:latin typeface="Arial"/>
                <a:cs typeface="Arial"/>
              </a:rPr>
              <a:t> </a:t>
            </a:r>
            <a:r>
              <a:rPr lang="en-US" altLang="ko-KR" sz="2000" dirty="0" smtClean="0">
                <a:latin typeface="Arial"/>
                <a:cs typeface="Arial"/>
              </a:rPr>
              <a:t>to lend)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 descr="BL9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72" y="1611055"/>
            <a:ext cx="341680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52931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13242" y="4907412"/>
            <a:ext cx="59951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go to your office tomorrow at 10 o’clock.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내일 열 시에 연구실로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갈게요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Picture 2" descr="BL14_CO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79" y="1945540"/>
            <a:ext cx="3950208" cy="26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475974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57299" y="4907412"/>
            <a:ext cx="430703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I’ll send you a Christmas card.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크리스마스 카드를 보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낼게요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 descr="BL15_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174" y="1698487"/>
            <a:ext cx="3085989" cy="286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168560"/>
              </p:ext>
            </p:extLst>
          </p:nvPr>
        </p:nvGraphicFramePr>
        <p:xfrm>
          <a:off x="1000501" y="41713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Arial Black"/>
                          <a:cs typeface="Arial Black"/>
                        </a:rPr>
                        <a:t>New Expressions</a:t>
                      </a:r>
                      <a:endParaRPr lang="en-US" sz="26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Telephone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99773" y="1554320"/>
            <a:ext cx="301006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네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알겠습니다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안녕히 계세요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들어가세요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끊을게요</a:t>
            </a:r>
            <a:r>
              <a:rPr lang="en-US" altLang="ko-KR" sz="2400" dirty="0" smtClean="0"/>
              <a:t>.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 끊겠습니다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5791" y="1300320"/>
            <a:ext cx="8009000" cy="2734747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Arial"/>
                <a:cs typeface="Arial"/>
              </a:rPr>
              <a:t>Okay.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Arial"/>
                <a:cs typeface="Arial"/>
              </a:rPr>
              <a:t>Bye.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Arial"/>
                <a:cs typeface="Arial"/>
              </a:rPr>
              <a:t>Bye. (lit. Please get back in.)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chemeClr val="tx1"/>
                </a:solidFill>
                <a:latin typeface="Arial"/>
                <a:cs typeface="Arial"/>
              </a:rPr>
              <a:t>Bye. (lit. I will hang up.) </a:t>
            </a:r>
            <a:endParaRPr lang="en-US" altLang="ko-KR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Oval Callout 2"/>
          <p:cNvSpPr/>
          <p:nvPr/>
        </p:nvSpPr>
        <p:spPr>
          <a:xfrm>
            <a:off x="1004109" y="4703275"/>
            <a:ext cx="2532655" cy="1143000"/>
          </a:xfrm>
          <a:prstGeom prst="wedgeEllipseCallout">
            <a:avLst>
              <a:gd name="adj1" fmla="val 70369"/>
              <a:gd name="adj2" fmla="val 175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rgbClr val="000000"/>
                </a:solidFill>
              </a:rPr>
              <a:t>네</a:t>
            </a:r>
            <a:r>
              <a:rPr lang="en-US" altLang="ko-KR" sz="1900" dirty="0" smtClean="0">
                <a:solidFill>
                  <a:srgbClr val="000000"/>
                </a:solidFill>
              </a:rPr>
              <a:t>,</a:t>
            </a:r>
            <a:r>
              <a:rPr lang="ko-KR" altLang="en-US" sz="1900" dirty="0" smtClean="0">
                <a:solidFill>
                  <a:srgbClr val="000000"/>
                </a:solidFill>
              </a:rPr>
              <a:t> 알겠습니다</a:t>
            </a:r>
            <a:r>
              <a:rPr lang="en-US" altLang="ko-KR" sz="1900" dirty="0" smtClean="0">
                <a:solidFill>
                  <a:srgbClr val="000000"/>
                </a:solidFill>
              </a:rPr>
              <a:t>.</a:t>
            </a:r>
            <a:r>
              <a:rPr lang="ko-KR" altLang="en-US" sz="1900" dirty="0" smtClean="0">
                <a:solidFill>
                  <a:srgbClr val="000000"/>
                </a:solidFill>
              </a:rPr>
              <a:t> </a:t>
            </a:r>
            <a:endParaRPr lang="en-US" altLang="ko-KR" sz="19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rgbClr val="000000"/>
                </a:solidFill>
              </a:rPr>
              <a:t>안녕히 계세요</a:t>
            </a:r>
            <a:r>
              <a:rPr lang="en-US" altLang="ko-KR" sz="1900" dirty="0" smtClean="0">
                <a:solidFill>
                  <a:srgbClr val="000000"/>
                </a:solidFill>
              </a:rPr>
              <a:t>.</a:t>
            </a:r>
            <a:endParaRPr lang="en-US" sz="1900" dirty="0">
              <a:solidFill>
                <a:srgbClr val="000000"/>
              </a:solidFill>
            </a:endParaRPr>
          </a:p>
        </p:txBody>
      </p:sp>
      <p:pic>
        <p:nvPicPr>
          <p:cNvPr id="4" name="Picture 3" descr="cenhwahata 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216" y="4969467"/>
            <a:ext cx="2578608" cy="1499616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036975" y="4195275"/>
            <a:ext cx="1838109" cy="1016000"/>
          </a:xfrm>
          <a:prstGeom prst="wedgeEllipseCallout">
            <a:avLst>
              <a:gd name="adj1" fmla="val -56761"/>
              <a:gd name="adj2" fmla="val 350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900" dirty="0" smtClean="0">
                <a:solidFill>
                  <a:srgbClr val="000000"/>
                </a:solidFill>
              </a:rPr>
              <a:t>네</a:t>
            </a:r>
            <a:r>
              <a:rPr lang="en-US" altLang="ko-KR" sz="1900" dirty="0" smtClean="0">
                <a:solidFill>
                  <a:srgbClr val="000000"/>
                </a:solidFill>
              </a:rPr>
              <a:t>,</a:t>
            </a:r>
            <a:r>
              <a:rPr lang="ko-KR" altLang="en-US" sz="1900" dirty="0" smtClean="0">
                <a:solidFill>
                  <a:srgbClr val="000000"/>
                </a:solidFill>
              </a:rPr>
              <a:t> </a:t>
            </a:r>
            <a:endParaRPr lang="en-US" altLang="ko-KR" sz="19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1900" dirty="0" smtClean="0">
                <a:solidFill>
                  <a:srgbClr val="000000"/>
                </a:solidFill>
              </a:rPr>
              <a:t>들어가세요</a:t>
            </a:r>
            <a:r>
              <a:rPr lang="en-US" altLang="ko-KR" sz="1900" dirty="0" smtClean="0">
                <a:solidFill>
                  <a:srgbClr val="000000"/>
                </a:solidFill>
              </a:rPr>
              <a:t>.</a:t>
            </a:r>
            <a:endParaRPr lang="en-US" sz="1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19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9904105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4" name="Picture 3" descr="Conver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4403" y="403766"/>
            <a:ext cx="5224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미래의 남편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아내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남자</a:t>
            </a:r>
            <a:r>
              <a:rPr lang="en-US" altLang="ko-KR" sz="2000" b="1" dirty="0" smtClean="0"/>
              <a:t>/</a:t>
            </a:r>
            <a:r>
              <a:rPr lang="ko-KR" altLang="en-US" sz="2000" b="1" dirty="0" smtClean="0"/>
              <a:t>여자친구한테 약속하기</a:t>
            </a:r>
            <a:endParaRPr lang="en-US" altLang="ko-KR" sz="2000" b="1" dirty="0" smtClean="0"/>
          </a:p>
          <a:p>
            <a:r>
              <a:rPr lang="en-US" altLang="ko-KR" sz="2000" b="1" dirty="0" smtClean="0"/>
              <a:t>Making promises to future husband/wife/bf/</a:t>
            </a:r>
            <a:r>
              <a:rPr lang="en-US" altLang="ko-KR" sz="2000" b="1" dirty="0" err="1" smtClean="0"/>
              <a:t>gf</a:t>
            </a:r>
            <a:endParaRPr lang="en-US" altLang="ko-KR" sz="2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483986" y="4822213"/>
            <a:ext cx="4160113" cy="1852815"/>
          </a:xfrm>
          <a:prstGeom prst="rect">
            <a:avLst/>
          </a:prstGeom>
          <a:solidFill>
            <a:srgbClr val="F2DCDB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Examples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latin typeface="Arial"/>
                <a:cs typeface="Arial"/>
              </a:rPr>
              <a:t>맛있는 음식을 만들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 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latin typeface="Arial"/>
                <a:cs typeface="Arial"/>
              </a:rPr>
              <a:t>빨래를 다 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할게요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latin typeface="Arial"/>
                <a:cs typeface="Arial"/>
              </a:rPr>
              <a:t>사랑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할게요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</p:txBody>
      </p:sp>
      <p:sp>
        <p:nvSpPr>
          <p:cNvPr id="7" name="Heart 6"/>
          <p:cNvSpPr/>
          <p:nvPr/>
        </p:nvSpPr>
        <p:spPr>
          <a:xfrm rot="450113">
            <a:off x="724147" y="1797237"/>
            <a:ext cx="3601967" cy="2953146"/>
          </a:xfrm>
          <a:prstGeom prst="hear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Heart 7"/>
          <p:cNvSpPr/>
          <p:nvPr/>
        </p:nvSpPr>
        <p:spPr>
          <a:xfrm rot="21073541">
            <a:off x="5118552" y="1661856"/>
            <a:ext cx="3292839" cy="3077884"/>
          </a:xfrm>
          <a:prstGeom prst="heart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6104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ㄹ래요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psy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r="7853" b="40419"/>
          <a:stretch/>
        </p:blipFill>
        <p:spPr>
          <a:xfrm>
            <a:off x="3296572" y="3974074"/>
            <a:ext cx="2760200" cy="2693714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770259" y="4318453"/>
            <a:ext cx="2151530" cy="1538941"/>
          </a:xfrm>
          <a:prstGeom prst="wedgeEllipseCallout">
            <a:avLst>
              <a:gd name="adj1" fmla="val 75700"/>
              <a:gd name="adj2" fmla="val 3508"/>
            </a:avLst>
          </a:prstGeom>
          <a:solidFill>
            <a:srgbClr val="DBEEF4"/>
          </a:solidFill>
          <a:ln>
            <a:solidFill>
              <a:srgbClr val="7F7F7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맥주 한 잔 하</a:t>
            </a:r>
            <a:r>
              <a:rPr lang="ko-KR" altLang="en-US" sz="2400" dirty="0" smtClean="0">
                <a:solidFill>
                  <a:srgbClr val="3366FF"/>
                </a:solidFill>
              </a:rPr>
              <a:t>실래요</a:t>
            </a:r>
            <a:r>
              <a:rPr lang="en-US" altLang="ko-KR" sz="2400" dirty="0" smtClean="0">
                <a:solidFill>
                  <a:schemeClr val="tx1"/>
                </a:solidFill>
              </a:rPr>
              <a:t>?</a:t>
            </a:r>
            <a:r>
              <a:rPr lang="en-US" altLang="ko-KR" sz="2400" dirty="0">
                <a:solidFill>
                  <a:schemeClr val="tx1"/>
                </a:solidFill>
              </a:rPr>
              <a:t/>
            </a:r>
            <a:br>
              <a:rPr lang="en-US" altLang="ko-KR" sz="2400" dirty="0">
                <a:solidFill>
                  <a:schemeClr val="tx1"/>
                </a:solidFill>
              </a:rPr>
            </a:br>
            <a:r>
              <a:rPr lang="en-US" altLang="ko-KR" sz="2400" dirty="0" smtClean="0">
                <a:solidFill>
                  <a:schemeClr val="tx1"/>
                </a:solidFill>
              </a:rPr>
              <a:t>(O)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6410582" y="4318453"/>
            <a:ext cx="2151530" cy="1538941"/>
          </a:xfrm>
          <a:prstGeom prst="wedgeEllipseCallout">
            <a:avLst>
              <a:gd name="adj1" fmla="val -78702"/>
              <a:gd name="adj2" fmla="val 630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F7F7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맥주 한 잔 하</a:t>
            </a:r>
            <a:r>
              <a:rPr lang="ko-KR" altLang="en-US" sz="2400" dirty="0" smtClean="0">
                <a:solidFill>
                  <a:srgbClr val="FF0080"/>
                </a:solidFill>
              </a:rPr>
              <a:t>실게요</a:t>
            </a:r>
            <a:r>
              <a:rPr lang="en-US" altLang="ko-KR" sz="2400" dirty="0" smtClean="0">
                <a:solidFill>
                  <a:schemeClr val="tx1"/>
                </a:solidFill>
              </a:rPr>
              <a:t>?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(X)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3080" y="1394042"/>
            <a:ext cx="3846125" cy="14096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3366FF"/>
                </a:solidFill>
                <a:latin typeface="Arial"/>
                <a:cs typeface="Arial"/>
              </a:rPr>
              <a:t>~(</a:t>
            </a:r>
            <a:r>
              <a:rPr lang="ko-KR" altLang="en-US" sz="2400" b="1" dirty="0" smtClean="0">
                <a:solidFill>
                  <a:srgbClr val="3366FF"/>
                </a:solidFill>
                <a:latin typeface="Arial"/>
                <a:cs typeface="Arial"/>
              </a:rPr>
              <a:t>으</a:t>
            </a:r>
            <a:r>
              <a:rPr lang="en-US" altLang="ko-KR" sz="2400" b="1" dirty="0" smtClean="0">
                <a:solidFill>
                  <a:srgbClr val="3366FF"/>
                </a:solidFill>
                <a:latin typeface="Arial"/>
                <a:cs typeface="Arial"/>
              </a:rPr>
              <a:t>)</a:t>
            </a:r>
            <a:r>
              <a:rPr lang="ko-KR" altLang="en-US" sz="2400" b="1" dirty="0" smtClean="0">
                <a:solidFill>
                  <a:srgbClr val="3366FF"/>
                </a:solidFill>
                <a:latin typeface="Arial"/>
                <a:cs typeface="Arial"/>
              </a:rPr>
              <a:t>ㄹ래요</a:t>
            </a:r>
            <a:r>
              <a:rPr lang="en-US" altLang="ko-KR" sz="2400" b="1" dirty="0" smtClean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altLang="ko-KR" sz="2400" dirty="0">
                <a:latin typeface="Arial"/>
                <a:cs typeface="Arial"/>
              </a:rPr>
              <a:t>(would like to</a:t>
            </a:r>
            <a:r>
              <a:rPr lang="en-US" altLang="ko-KR" sz="2400" dirty="0" smtClean="0">
                <a:latin typeface="Arial"/>
                <a:cs typeface="Arial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- Intention</a:t>
            </a:r>
            <a:r>
              <a:rPr lang="en-US" altLang="ko-KR" sz="2400" dirty="0">
                <a:latin typeface="Arial"/>
                <a:ea typeface="나눔고딕"/>
                <a:cs typeface="Arial"/>
              </a:rPr>
              <a:t>,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assertion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- Can be used in questions</a:t>
            </a:r>
            <a:endParaRPr lang="en-US" altLang="ko-KR" sz="2400" dirty="0">
              <a:latin typeface="Arial"/>
              <a:ea typeface="나눔고딕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28484" y="1394042"/>
            <a:ext cx="4637542" cy="1335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~(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으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)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ㄹ게요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(I will...)</a:t>
            </a:r>
          </a:p>
          <a:p>
            <a:r>
              <a:rPr lang="en-US" altLang="ko-KR" sz="2400" dirty="0" smtClean="0">
                <a:latin typeface="Arial"/>
                <a:ea typeface="나눔고딕"/>
                <a:cs typeface="Arial"/>
              </a:rPr>
              <a:t>- </a:t>
            </a:r>
            <a:r>
              <a:rPr lang="en-US" altLang="ko-KR" sz="2300" dirty="0" smtClean="0">
                <a:latin typeface="Arial"/>
                <a:ea typeface="나눔고딕"/>
                <a:cs typeface="Arial"/>
              </a:rPr>
              <a:t>Willingness</a:t>
            </a:r>
            <a:r>
              <a:rPr lang="en-US" altLang="ko-KR" sz="2300" dirty="0">
                <a:latin typeface="Arial"/>
                <a:ea typeface="나눔고딕"/>
                <a:cs typeface="Arial"/>
              </a:rPr>
              <a:t>, </a:t>
            </a:r>
            <a:r>
              <a:rPr lang="en-US" altLang="ko-KR" sz="2300" dirty="0" smtClean="0">
                <a:latin typeface="Arial"/>
                <a:ea typeface="나눔고딕"/>
                <a:cs typeface="Arial"/>
              </a:rPr>
              <a:t>assurance, promise</a:t>
            </a:r>
            <a:endParaRPr lang="en-US" altLang="ko-KR" sz="2300" dirty="0">
              <a:latin typeface="Arial"/>
              <a:ea typeface="나눔고딕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- Cannot be used in questions</a:t>
            </a:r>
            <a:endParaRPr lang="en-US" altLang="ko-KR" sz="2400" dirty="0">
              <a:latin typeface="Arial"/>
              <a:ea typeface="나눔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186" y="2789203"/>
            <a:ext cx="5693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Both </a:t>
            </a:r>
            <a:r>
              <a:rPr lang="en-US" sz="2400" dirty="0" smtClean="0">
                <a:solidFill>
                  <a:srgbClr val="FF0080"/>
                </a:solidFill>
                <a:latin typeface="Arial"/>
                <a:cs typeface="Arial"/>
              </a:rPr>
              <a:t>cannot</a:t>
            </a:r>
            <a:r>
              <a:rPr lang="en-US" sz="2400" dirty="0" smtClean="0">
                <a:latin typeface="Arial"/>
                <a:cs typeface="Arial"/>
              </a:rPr>
              <a:t> be used with a third person.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27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333944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ㄹ래요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raisinghan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94" y="4125290"/>
            <a:ext cx="4470400" cy="2393177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1629872" y="2735761"/>
            <a:ext cx="1957294" cy="1389529"/>
          </a:xfrm>
          <a:prstGeom prst="wedgeEllipseCallout">
            <a:avLst>
              <a:gd name="adj1" fmla="val 13379"/>
              <a:gd name="adj2" fmla="val 63575"/>
            </a:avLst>
          </a:prstGeom>
          <a:noFill/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Arial"/>
                <a:cs typeface="Arial"/>
              </a:rPr>
              <a:t>I’ll read!</a:t>
            </a:r>
            <a:endParaRPr lang="en-US" sz="24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3992282" y="2735761"/>
            <a:ext cx="1957294" cy="1389529"/>
          </a:xfrm>
          <a:prstGeom prst="wedgeEllipseCallout">
            <a:avLst>
              <a:gd name="adj1" fmla="val -2135"/>
              <a:gd name="adj2" fmla="val 6559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000000"/>
                </a:solidFill>
              </a:rPr>
              <a:t>제가 </a:t>
            </a:r>
            <a:endParaRPr lang="en-US" altLang="ko-KR" sz="24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FF0080"/>
                </a:solidFill>
              </a:rPr>
              <a:t>읽을게요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!</a:t>
            </a:r>
            <a:r>
              <a:rPr lang="ko-KR" altLang="en-US" sz="2400" dirty="0" smtClean="0">
                <a:solidFill>
                  <a:srgbClr val="000000"/>
                </a:solidFill>
              </a:rPr>
              <a:t> 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358065" y="2735761"/>
            <a:ext cx="1957294" cy="1389529"/>
          </a:xfrm>
          <a:prstGeom prst="wedgeEllipse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000000"/>
                </a:solidFill>
              </a:rPr>
              <a:t>제가</a:t>
            </a:r>
            <a:endParaRPr lang="en-US" altLang="ko-KR" sz="24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2400" b="1" dirty="0" smtClean="0">
                <a:solidFill>
                  <a:srgbClr val="3366FF"/>
                </a:solidFill>
              </a:rPr>
              <a:t>읽을래요</a:t>
            </a:r>
            <a:r>
              <a:rPr lang="en-US" altLang="ko-KR" sz="2400" dirty="0" smtClean="0">
                <a:solidFill>
                  <a:srgbClr val="3366FF"/>
                </a:solidFill>
              </a:rPr>
              <a:t>!</a:t>
            </a:r>
            <a:endParaRPr lang="en-US" sz="2400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86254" y="2292446"/>
            <a:ext cx="17661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Volunteering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3331" y="2304874"/>
            <a:ext cx="1373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Asserting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7276" y="1334467"/>
            <a:ext cx="3594661" cy="461665"/>
          </a:xfrm>
          <a:prstGeom prst="rect">
            <a:avLst/>
          </a:prstGeom>
          <a:noFill/>
          <a:ln>
            <a:solidFill>
              <a:srgbClr val="7F7F7F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선생님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누가 책을 읽을래요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786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8577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ㄹ래요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~(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Oval Callout 12"/>
          <p:cNvSpPr/>
          <p:nvPr/>
        </p:nvSpPr>
        <p:spPr>
          <a:xfrm>
            <a:off x="1915988" y="1952655"/>
            <a:ext cx="2833437" cy="1496985"/>
          </a:xfrm>
          <a:prstGeom prst="wedgeEllipseCallout">
            <a:avLst>
              <a:gd name="adj1" fmla="val 21431"/>
              <a:gd name="adj2" fmla="val 7775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저는 김치찌개 먹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을게요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3802" y="1389531"/>
            <a:ext cx="2265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modest, guest-like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7340" y="1589586"/>
            <a:ext cx="1225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asserting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" name="Picture 4" descr="BL18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69" y="3837144"/>
            <a:ext cx="4852416" cy="2743200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5115858" y="2176888"/>
            <a:ext cx="2351741" cy="1794715"/>
          </a:xfrm>
          <a:prstGeom prst="wedgeEllipseCallout">
            <a:avLst>
              <a:gd name="adj1" fmla="val -40035"/>
              <a:gd name="adj2" fmla="val 5520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000000"/>
                </a:solidFill>
              </a:rPr>
              <a:t>저는 삼겹살 먹</a:t>
            </a:r>
            <a:r>
              <a:rPr lang="ko-KR" altLang="en-US" sz="2400" b="1" dirty="0" smtClean="0">
                <a:solidFill>
                  <a:srgbClr val="3366FF"/>
                </a:solidFill>
              </a:rPr>
              <a:t>을래요</a:t>
            </a:r>
            <a:r>
              <a:rPr lang="en-US" altLang="ko-KR" sz="2400" dirty="0" smtClean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1" name="Picture 10" descr="swe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3802" y="3449640"/>
            <a:ext cx="775007" cy="7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81138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sentence ending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~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(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으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)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ㄹ게요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331418" y="1210846"/>
            <a:ext cx="436792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rial"/>
                <a:cs typeface="Arial"/>
              </a:rPr>
              <a:t>종업원</a:t>
            </a:r>
            <a:r>
              <a:rPr lang="en-US" altLang="ko-KR" sz="2400" dirty="0" smtClean="0">
                <a:latin typeface="Arial"/>
                <a:cs typeface="Arial"/>
              </a:rPr>
              <a:t>: </a:t>
            </a:r>
            <a:r>
              <a:rPr lang="ko-KR" altLang="en-US" sz="2400" dirty="0" smtClean="0">
                <a:latin typeface="Arial"/>
                <a:cs typeface="Arial"/>
              </a:rPr>
              <a:t>뭐 드시겠어요</a:t>
            </a:r>
            <a:r>
              <a:rPr lang="en-US" altLang="ko-KR" sz="2400" dirty="0" smtClean="0">
                <a:latin typeface="Arial"/>
                <a:cs typeface="Arial"/>
              </a:rPr>
              <a:t>?</a:t>
            </a:r>
            <a:r>
              <a:rPr lang="ko-KR" altLang="en-US" sz="2400" dirty="0" smtClean="0">
                <a:latin typeface="Arial"/>
                <a:cs typeface="Arial"/>
              </a:rPr>
              <a:t>   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손님   </a:t>
            </a:r>
            <a:r>
              <a:rPr lang="en-US" altLang="ko-KR" sz="2400" dirty="0" smtClean="0">
                <a:latin typeface="Arial"/>
                <a:cs typeface="Arial"/>
              </a:rPr>
              <a:t>: </a:t>
            </a:r>
            <a:r>
              <a:rPr lang="ko-KR" altLang="en-US" sz="2400" dirty="0" smtClean="0">
                <a:latin typeface="Arial"/>
                <a:cs typeface="Arial"/>
              </a:rPr>
              <a:t>저는 </a:t>
            </a:r>
            <a:r>
              <a:rPr lang="en-US" altLang="ko-KR" sz="2400" dirty="0" smtClean="0">
                <a:latin typeface="Arial"/>
                <a:cs typeface="Arial"/>
              </a:rPr>
              <a:t>________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먹을게요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17" name="Picture 16" descr="짜장면짬뽕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87"/>
          <a:stretch/>
        </p:blipFill>
        <p:spPr>
          <a:xfrm>
            <a:off x="828114" y="2471217"/>
            <a:ext cx="2213110" cy="14261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14629" y="3982758"/>
            <a:ext cx="91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짜장면</a:t>
            </a:r>
            <a:endParaRPr lang="en-US" sz="2200" dirty="0"/>
          </a:p>
        </p:txBody>
      </p:sp>
      <p:pic>
        <p:nvPicPr>
          <p:cNvPr id="19" name="Picture 18" descr="라볶이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6" y="2471217"/>
            <a:ext cx="2330824" cy="14261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11111" y="3979612"/>
            <a:ext cx="91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라볶이</a:t>
            </a:r>
            <a:endParaRPr lang="en-US" sz="2200" dirty="0"/>
          </a:p>
        </p:txBody>
      </p:sp>
      <p:pic>
        <p:nvPicPr>
          <p:cNvPr id="21" name="Picture 20" descr="떡국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15" y="2471217"/>
            <a:ext cx="2156744" cy="14261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81847" y="3979612"/>
            <a:ext cx="672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떡국</a:t>
            </a:r>
            <a:endParaRPr lang="en-US" sz="2200" dirty="0"/>
          </a:p>
        </p:txBody>
      </p:sp>
      <p:pic>
        <p:nvPicPr>
          <p:cNvPr id="23" name="Picture 22" descr="파닭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62" y="4587279"/>
            <a:ext cx="2272462" cy="13102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46214" y="5982401"/>
            <a:ext cx="672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파닭</a:t>
            </a:r>
            <a:endParaRPr lang="en-US" sz="2200" dirty="0"/>
          </a:p>
        </p:txBody>
      </p:sp>
      <p:pic>
        <p:nvPicPr>
          <p:cNvPr id="25" name="Picture 24" descr="김치볶음밥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7" y="4587279"/>
            <a:ext cx="2330824" cy="13102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71722" y="5982401"/>
            <a:ext cx="14048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김치볶음밥</a:t>
            </a:r>
            <a:endParaRPr lang="en-US" sz="2200" dirty="0"/>
          </a:p>
        </p:txBody>
      </p:sp>
      <p:pic>
        <p:nvPicPr>
          <p:cNvPr id="27" name="Picture 26" descr="순대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15" y="4588774"/>
            <a:ext cx="2156744" cy="13087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81847" y="5982401"/>
            <a:ext cx="6727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순대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05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31" y="1249056"/>
            <a:ext cx="7845499" cy="4994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(Mark calls Prof. Park, and his wife answers the phone.)</a:t>
            </a:r>
          </a:p>
          <a:p>
            <a:pPr>
              <a:lnSpc>
                <a:spcPct val="120000"/>
              </a:lnSpc>
            </a:pP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			(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따르릉 따르릉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사모님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여보세요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마크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여보세요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거기 박 교수님 댁이지요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사모님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그런데요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마크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박 교수님 좀 </a:t>
            </a:r>
            <a:r>
              <a:rPr lang="ko-KR" altLang="en-US" sz="1900" b="1" dirty="0" smtClean="0">
                <a:latin typeface="Arial"/>
                <a:ea typeface="나눔고딕"/>
                <a:cs typeface="Arial"/>
              </a:rPr>
              <a:t>부탁합니다</a:t>
            </a:r>
            <a:r>
              <a:rPr lang="en-US" altLang="ko-KR" sz="1900" b="1" dirty="0" smtClean="0"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사모님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잠깐만 기다리세요</a:t>
            </a:r>
            <a:r>
              <a:rPr lang="ko-KR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여보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전화 받으세요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박 교수님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여보세요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전화 바꿨습니다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마크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저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마크 스미스인데요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한국어 수업 </a:t>
            </a:r>
            <a:r>
              <a:rPr lang="ko-KR" altLang="en-US" sz="19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때문에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좀 뵙고 싶은데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/>
            </a:r>
            <a:b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</a:b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	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내일 학교에 나오세요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박 교수님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오후 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2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시부터 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4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시까지 연구실에 있을 거예요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마크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그럼 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2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시 반에 연구실로 </a:t>
            </a:r>
            <a:r>
              <a:rPr lang="ko-KR" altLang="en-US" sz="19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가겠습니다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박 교수님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그럼 내일 봐요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마크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:		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네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,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안녕히 계세요</a:t>
            </a:r>
            <a:r>
              <a:rPr lang="en-US" altLang="ko-KR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.</a:t>
            </a:r>
            <a:r>
              <a:rPr lang="ko-KR" altLang="en-US" sz="19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</a:t>
            </a:r>
            <a:endParaRPr lang="en-US" altLang="ko-KR" sz="1900" b="1" dirty="0">
              <a:solidFill>
                <a:srgbClr val="000000"/>
              </a:solidFill>
              <a:latin typeface="Arial"/>
              <a:ea typeface="나눔고딕"/>
              <a:cs typeface="Arial"/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52224"/>
              </p:ext>
            </p:extLst>
          </p:nvPr>
        </p:nvGraphicFramePr>
        <p:xfrm>
          <a:off x="1000501" y="417089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dirty="0" smtClean="0">
                          <a:latin typeface="Arial Black"/>
                          <a:cs typeface="Arial Black"/>
                        </a:rPr>
                        <a:t>Conversation</a:t>
                      </a:r>
                      <a:r>
                        <a:rPr lang="ko-KR" altLang="en-US" sz="2800" b="0" i="0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ko-KR" sz="2800" b="0" i="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b="0" i="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스티브 씨 좀 바꿔주세요</a:t>
                      </a:r>
                      <a:endParaRPr lang="en-US" altLang="ko-KR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952069" y="5194331"/>
            <a:ext cx="67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G1</a:t>
            </a:r>
            <a:r>
              <a:rPr lang="en-US" altLang="ko-KR" sz="1400" dirty="0" smtClean="0">
                <a:latin typeface="Arial"/>
                <a:cs typeface="Arial"/>
              </a:rPr>
              <a:t>3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r>
              <a:rPr lang="ko-KR" altLang="ko-KR" sz="1400" dirty="0" smtClean="0">
                <a:latin typeface="Arial"/>
                <a:cs typeface="Arial"/>
              </a:rPr>
              <a:t>5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4376" y="4144067"/>
            <a:ext cx="673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G1</a:t>
            </a:r>
            <a:r>
              <a:rPr lang="en-US" altLang="ko-KR" sz="1400" dirty="0" smtClean="0">
                <a:latin typeface="Arial"/>
                <a:cs typeface="Arial"/>
              </a:rPr>
              <a:t>3</a:t>
            </a:r>
            <a:r>
              <a:rPr lang="en-US" sz="1400" dirty="0" smtClean="0">
                <a:latin typeface="Arial"/>
                <a:cs typeface="Arial"/>
              </a:rPr>
              <a:t>.</a:t>
            </a:r>
            <a:r>
              <a:rPr lang="en-US" altLang="ko-KR" sz="1400" dirty="0" smtClean="0">
                <a:latin typeface="Arial"/>
                <a:cs typeface="Arial"/>
              </a:rPr>
              <a:t>4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2" name="L13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7" y="349007"/>
            <a:ext cx="685014" cy="586325"/>
          </a:xfrm>
          <a:prstGeom prst="rect">
            <a:avLst/>
          </a:prstGeom>
        </p:spPr>
      </p:pic>
      <p:pic>
        <p:nvPicPr>
          <p:cNvPr id="3" name="Picture 2" descr="BL14_CO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85" y="1752809"/>
            <a:ext cx="2470188" cy="16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5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66637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81551" y="1239762"/>
            <a:ext cx="8038147" cy="185281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charset="2"/>
              <a:buChar char="§"/>
            </a:pP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때문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(reason)</a:t>
            </a:r>
            <a:r>
              <a:rPr lang="en-US" altLang="ko-KR" sz="2400" dirty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+ 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에</a:t>
            </a:r>
            <a:r>
              <a:rPr lang="ko-KR" altLang="ko-KR" sz="2400" dirty="0" smtClean="0">
                <a:latin typeface="Arial"/>
                <a:ea typeface="나눔고딕"/>
                <a:cs typeface="Arial"/>
              </a:rPr>
              <a:t> </a:t>
            </a:r>
            <a:r>
              <a:rPr lang="en-US" altLang="ko-KR" sz="2400" dirty="0">
                <a:latin typeface="Arial"/>
                <a:ea typeface="나눔고딕"/>
                <a:cs typeface="Arial"/>
              </a:rPr>
              <a:t>(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particle)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§"/>
            </a:pP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Expresses a causal relationship 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§"/>
            </a:pP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NOT used by itself, must be preceded by a Noun or Noun </a:t>
            </a:r>
            <a:r>
              <a:rPr lang="en-US" altLang="ko-KR" sz="2400" dirty="0">
                <a:latin typeface="Arial"/>
                <a:ea typeface="나눔고딕"/>
                <a:cs typeface="Arial"/>
              </a:rPr>
              <a:t>P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hrase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7322" y="5410567"/>
            <a:ext cx="15824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"/>
                <a:cs typeface="Arial"/>
              </a:rPr>
              <a:t>because of </a:t>
            </a:r>
            <a:br>
              <a:rPr lang="en-US" altLang="ko-KR" sz="2200" dirty="0" smtClean="0">
                <a:latin typeface="Arial"/>
                <a:cs typeface="Arial"/>
              </a:rPr>
            </a:br>
            <a:r>
              <a:rPr lang="en-US" altLang="ko-KR" sz="2200" dirty="0" smtClean="0">
                <a:latin typeface="Arial"/>
                <a:cs typeface="Arial"/>
              </a:rPr>
              <a:t>rain</a:t>
            </a:r>
          </a:p>
          <a:p>
            <a:r>
              <a:rPr lang="ko-KR" altLang="en-US" sz="2400" dirty="0" smtClean="0">
                <a:latin typeface="Arial"/>
                <a:cs typeface="Arial"/>
              </a:rPr>
              <a:t>비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437078" y="5406722"/>
            <a:ext cx="160130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"/>
                <a:cs typeface="Arial"/>
              </a:rPr>
              <a:t>because of</a:t>
            </a:r>
            <a:br>
              <a:rPr lang="en-US" altLang="ko-KR" sz="2200" dirty="0" smtClean="0">
                <a:latin typeface="Arial"/>
                <a:cs typeface="Arial"/>
              </a:rPr>
            </a:br>
            <a:r>
              <a:rPr lang="en-US" altLang="ko-KR" sz="2200" dirty="0" smtClean="0">
                <a:latin typeface="Arial"/>
                <a:cs typeface="Arial"/>
              </a:rPr>
              <a:t>cold</a:t>
            </a:r>
          </a:p>
          <a:p>
            <a:r>
              <a:rPr lang="ko-KR" altLang="en-US" sz="2400" dirty="0" smtClean="0">
                <a:latin typeface="Arial"/>
                <a:cs typeface="Arial"/>
              </a:rPr>
              <a:t>감기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01453" y="5412360"/>
            <a:ext cx="213376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"/>
                <a:cs typeface="Arial"/>
              </a:rPr>
              <a:t>because of my</a:t>
            </a:r>
            <a:br>
              <a:rPr lang="en-US" altLang="ko-KR" sz="2200" dirty="0" smtClean="0">
                <a:latin typeface="Arial"/>
                <a:cs typeface="Arial"/>
              </a:rPr>
            </a:br>
            <a:r>
              <a:rPr lang="en-US" altLang="ko-KR" sz="2200" dirty="0" smtClean="0">
                <a:latin typeface="Arial"/>
                <a:cs typeface="Arial"/>
              </a:rPr>
              <a:t>girlfriend</a:t>
            </a:r>
          </a:p>
          <a:p>
            <a:r>
              <a:rPr lang="ko-KR" altLang="en-US" sz="2400" dirty="0" smtClean="0">
                <a:latin typeface="Arial"/>
                <a:cs typeface="Arial"/>
              </a:rPr>
              <a:t>여자친구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99422" y="5410567"/>
            <a:ext cx="20194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>
                <a:latin typeface="Arial"/>
                <a:cs typeface="Arial"/>
              </a:rPr>
              <a:t>because of my</a:t>
            </a:r>
            <a:br>
              <a:rPr lang="en-US" altLang="ko-KR" sz="2200" dirty="0" smtClean="0">
                <a:latin typeface="Arial"/>
                <a:cs typeface="Arial"/>
              </a:rPr>
            </a:br>
            <a:r>
              <a:rPr lang="en-US" altLang="ko-KR" sz="2200" dirty="0" smtClean="0">
                <a:latin typeface="Arial"/>
                <a:cs typeface="Arial"/>
              </a:rPr>
              <a:t>homework</a:t>
            </a:r>
          </a:p>
          <a:p>
            <a:r>
              <a:rPr lang="ko-KR" altLang="en-US" sz="2400" dirty="0" smtClean="0">
                <a:latin typeface="Arial"/>
                <a:cs typeface="Arial"/>
              </a:rPr>
              <a:t>숙제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endParaRPr lang="en-US" sz="2400" dirty="0">
              <a:solidFill>
                <a:srgbClr val="FF0080"/>
              </a:solidFill>
              <a:latin typeface="Arial"/>
              <a:cs typeface="Arial"/>
            </a:endParaRPr>
          </a:p>
        </p:txBody>
      </p:sp>
      <p:pic>
        <p:nvPicPr>
          <p:cNvPr id="4" name="Picture 3" descr="kamk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78" y="3503180"/>
            <a:ext cx="1690823" cy="1690823"/>
          </a:xfrm>
          <a:prstGeom prst="rect">
            <a:avLst/>
          </a:prstGeom>
        </p:spPr>
      </p:pic>
      <p:pic>
        <p:nvPicPr>
          <p:cNvPr id="5" name="Picture 4" descr="pi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22" y="3503180"/>
            <a:ext cx="2027080" cy="1745981"/>
          </a:xfrm>
          <a:prstGeom prst="rect">
            <a:avLst/>
          </a:prstGeom>
        </p:spPr>
      </p:pic>
      <p:pic>
        <p:nvPicPr>
          <p:cNvPr id="6" name="Picture 5" descr="BL14_NA2_수정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810" y="3413264"/>
            <a:ext cx="1451335" cy="1993458"/>
          </a:xfrm>
          <a:prstGeom prst="rect">
            <a:avLst/>
          </a:prstGeom>
        </p:spPr>
      </p:pic>
      <p:pic>
        <p:nvPicPr>
          <p:cNvPr id="7" name="Picture 6" descr="swukcey 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85" y="3265205"/>
            <a:ext cx="2160103" cy="21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09530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2" name="Picture 11" descr="룸메이트때문에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67" y="1325128"/>
            <a:ext cx="3754872" cy="37548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8697" y="5445863"/>
            <a:ext cx="5083699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 </a:t>
            </a:r>
            <a:r>
              <a:rPr lang="en-US" sz="1900" dirty="0" smtClean="0">
                <a:latin typeface="Arial"/>
                <a:cs typeface="Arial"/>
              </a:rPr>
              <a:t>I couldn’t sleep because of my roommate.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</a:t>
            </a:r>
            <a:r>
              <a:rPr lang="ko-KR" altLang="en-US" sz="2400" dirty="0" smtClean="0">
                <a:latin typeface="Arial"/>
                <a:cs typeface="Arial"/>
              </a:rPr>
              <a:t>피곤하겠어요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9074" y="5445863"/>
            <a:ext cx="448121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ko-KR" altLang="en-US" sz="2400" dirty="0" smtClean="0"/>
              <a:t>룸메이트 </a:t>
            </a:r>
            <a:r>
              <a:rPr lang="ko-KR" altLang="en-US" sz="2400" dirty="0" smtClean="0">
                <a:solidFill>
                  <a:srgbClr val="FF0080"/>
                </a:solidFill>
              </a:rPr>
              <a:t>때문에</a:t>
            </a:r>
            <a:r>
              <a:rPr lang="ko-KR" altLang="en-US" sz="2400" dirty="0" smtClean="0"/>
              <a:t> 못 잤어요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33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73170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8697" y="5445863"/>
            <a:ext cx="4786267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1900" dirty="0" smtClean="0">
                <a:latin typeface="Arial"/>
                <a:cs typeface="Arial"/>
              </a:rPr>
              <a:t>The road is congested because of rain</a:t>
            </a:r>
            <a:r>
              <a:rPr lang="en-US" sz="19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</a:t>
            </a:r>
            <a:r>
              <a:rPr lang="ko-KR" altLang="en-US" sz="2400" dirty="0" smtClean="0">
                <a:latin typeface="Arial"/>
                <a:cs typeface="Arial"/>
              </a:rPr>
              <a:t>학교에 늦겠어요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9074" y="5536551"/>
            <a:ext cx="448121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ko-KR" altLang="en-US" sz="2400" dirty="0" smtClean="0"/>
              <a:t>비 </a:t>
            </a:r>
            <a:r>
              <a:rPr lang="ko-KR" altLang="en-US" sz="2400" dirty="0" smtClean="0">
                <a:solidFill>
                  <a:srgbClr val="FF0080"/>
                </a:solidFill>
              </a:rPr>
              <a:t>때문에</a:t>
            </a:r>
            <a:r>
              <a:rPr lang="ko-KR" altLang="en-US" sz="2400" dirty="0" smtClean="0"/>
              <a:t> 길이 막혀요</a:t>
            </a:r>
            <a:r>
              <a:rPr lang="ko-KR" altLang="ko-KR" sz="2400" dirty="0" smtClean="0"/>
              <a:t>.</a:t>
            </a:r>
            <a:endParaRPr lang="en-US" sz="2400" dirty="0"/>
          </a:p>
        </p:txBody>
      </p:sp>
      <p:pic>
        <p:nvPicPr>
          <p:cNvPr id="6" name="Picture 5" descr="차 막힘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676400"/>
            <a:ext cx="3482976" cy="34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2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431901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288697" y="5445863"/>
            <a:ext cx="4541897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1900" dirty="0" smtClean="0">
                <a:latin typeface="Arial"/>
                <a:cs typeface="Arial"/>
              </a:rPr>
              <a:t>My feet hurt because of small shoes</a:t>
            </a:r>
            <a:r>
              <a:rPr lang="en-US" sz="19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</a:t>
            </a:r>
            <a:r>
              <a:rPr lang="ko-KR" altLang="en-US" sz="2400" dirty="0" smtClean="0">
                <a:latin typeface="Arial"/>
                <a:cs typeface="Arial"/>
              </a:rPr>
              <a:t>학교에 늦겠어요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16504" y="5543444"/>
            <a:ext cx="448121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>
            <a:spAutoFit/>
          </a:bodyPr>
          <a:lstStyle/>
          <a:p>
            <a:r>
              <a:rPr lang="ko-KR" altLang="en-US" sz="2400" dirty="0" smtClean="0"/>
              <a:t>작은 신발 </a:t>
            </a:r>
            <a:r>
              <a:rPr lang="ko-KR" altLang="en-US" sz="2400" dirty="0" smtClean="0">
                <a:solidFill>
                  <a:srgbClr val="FF0080"/>
                </a:solidFill>
              </a:rPr>
              <a:t>때문에</a:t>
            </a:r>
            <a:r>
              <a:rPr lang="ko-KR" altLang="en-US" sz="2400" dirty="0" smtClean="0"/>
              <a:t> 발이 아파요</a:t>
            </a:r>
            <a:r>
              <a:rPr lang="ko-KR" altLang="ko-KR" sz="2400" dirty="0" smtClean="0"/>
              <a:t>.</a:t>
            </a:r>
            <a:endParaRPr lang="en-US" sz="2400" dirty="0"/>
          </a:p>
        </p:txBody>
      </p:sp>
      <p:pic>
        <p:nvPicPr>
          <p:cNvPr id="9" name="Picture 8" descr="작은신발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573" y="1651000"/>
            <a:ext cx="4402666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394850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645" y="291419"/>
            <a:ext cx="3753101" cy="898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 smtClean="0">
                <a:latin typeface="Arial"/>
                <a:cs typeface="Arial"/>
              </a:rPr>
              <a:t>Telephone Conversation</a:t>
            </a:r>
          </a:p>
          <a:p>
            <a:pPr>
              <a:lnSpc>
                <a:spcPct val="110000"/>
              </a:lnSpc>
            </a:pPr>
            <a:r>
              <a:rPr lang="ko-KR" altLang="en-US" sz="2400" b="1" dirty="0" smtClean="0">
                <a:latin typeface="Arial"/>
                <a:cs typeface="Arial"/>
              </a:rPr>
              <a:t>전화 대화하기</a:t>
            </a:r>
            <a:endParaRPr lang="en-US" altLang="ko-KR" sz="2400" b="1" dirty="0" smtClean="0">
              <a:latin typeface="Arial"/>
              <a:cs typeface="Arial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70665" y="2207253"/>
            <a:ext cx="7487181" cy="32510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A: </a:t>
            </a:r>
            <a:r>
              <a:rPr lang="ko-KR" altLang="en-US" sz="2200" dirty="0" smtClean="0">
                <a:solidFill>
                  <a:schemeClr val="tx1"/>
                </a:solidFill>
              </a:rPr>
              <a:t>여보세요</a:t>
            </a:r>
            <a:r>
              <a:rPr lang="ko-KR" altLang="ko-KR" sz="2200" dirty="0" smtClean="0">
                <a:solidFill>
                  <a:schemeClr val="tx1"/>
                </a:solidFill>
              </a:rPr>
              <a:t>.</a:t>
            </a:r>
            <a:endParaRPr lang="en-US" altLang="ko-KR" sz="2200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B: </a:t>
            </a:r>
            <a:r>
              <a:rPr lang="ko-KR" altLang="en-US" sz="2200" dirty="0" smtClean="0">
                <a:solidFill>
                  <a:schemeClr val="tx1"/>
                </a:solidFill>
              </a:rPr>
              <a:t>여보세요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  <a:r>
              <a:rPr lang="ko-KR" altLang="ko-KR" sz="2200" dirty="0">
                <a:solidFill>
                  <a:schemeClr val="tx1"/>
                </a:solidFill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</a:rPr>
              <a:t>OO</a:t>
            </a:r>
            <a:r>
              <a:rPr lang="ko-KR" altLang="en-US" sz="2200" dirty="0" smtClean="0">
                <a:solidFill>
                  <a:schemeClr val="tx1"/>
                </a:solidFill>
              </a:rPr>
              <a:t> 씨세요</a:t>
            </a:r>
            <a:r>
              <a:rPr lang="en-US" altLang="ko-KR" sz="2200" dirty="0" smtClean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A: </a:t>
            </a:r>
            <a:r>
              <a:rPr lang="ko-KR" altLang="en-US" sz="2200" dirty="0" smtClean="0">
                <a:solidFill>
                  <a:schemeClr val="tx1"/>
                </a:solidFill>
              </a:rPr>
              <a:t>네</a:t>
            </a:r>
            <a:r>
              <a:rPr lang="en-US" altLang="ko-KR" sz="2200" dirty="0" smtClean="0">
                <a:solidFill>
                  <a:schemeClr val="tx1"/>
                </a:solidFill>
              </a:rPr>
              <a:t>,</a:t>
            </a:r>
            <a:r>
              <a:rPr lang="ko-KR" altLang="en-US" sz="2200" dirty="0" smtClean="0">
                <a:solidFill>
                  <a:schemeClr val="tx1"/>
                </a:solidFill>
              </a:rPr>
              <a:t> 그런데요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  <a:r>
              <a:rPr lang="ko-KR" altLang="en-US" sz="2200" dirty="0" smtClean="0">
                <a:solidFill>
                  <a:schemeClr val="tx1"/>
                </a:solidFill>
              </a:rPr>
              <a:t> 실례지만 누구세요</a:t>
            </a:r>
            <a:r>
              <a:rPr lang="en-US" altLang="ko-KR" sz="2200" dirty="0" smtClean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B: </a:t>
            </a:r>
            <a:r>
              <a:rPr lang="ko-KR" altLang="en-US" sz="2200" dirty="0" smtClean="0">
                <a:solidFill>
                  <a:schemeClr val="tx1"/>
                </a:solidFill>
              </a:rPr>
              <a:t>저 </a:t>
            </a:r>
            <a:r>
              <a:rPr lang="en-US" altLang="ko-KR" sz="2200" dirty="0" smtClean="0">
                <a:solidFill>
                  <a:schemeClr val="tx1"/>
                </a:solidFill>
              </a:rPr>
              <a:t>XX </a:t>
            </a:r>
            <a:r>
              <a:rPr lang="ko-KR" altLang="en-US" sz="2200" dirty="0" smtClean="0">
                <a:solidFill>
                  <a:schemeClr val="tx1"/>
                </a:solidFill>
              </a:rPr>
              <a:t>인데요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  <a:r>
              <a:rPr lang="ko-KR" altLang="en-US" sz="2200" dirty="0" smtClean="0">
                <a:solidFill>
                  <a:schemeClr val="tx1"/>
                </a:solidFill>
              </a:rPr>
              <a:t> 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오늘 수업에 왜 안 왔어요</a:t>
            </a:r>
            <a:r>
              <a:rPr lang="en-US" altLang="ko-KR" sz="2200" dirty="0" smtClean="0">
                <a:solidFill>
                  <a:schemeClr val="tx1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A: 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감기에 걸려서 못 갔어요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B: 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그래요</a:t>
            </a:r>
            <a:r>
              <a:rPr lang="en-US" altLang="ko-KR" sz="2200" u="sng" dirty="0" smtClean="0">
                <a:solidFill>
                  <a:schemeClr val="tx1"/>
                </a:solidFill>
              </a:rPr>
              <a:t>?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 그럼 몸조리 잘 하세요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chemeClr val="tx1"/>
                </a:solidFill>
              </a:rPr>
              <a:t>A: 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네</a:t>
            </a:r>
            <a:r>
              <a:rPr lang="en-US" altLang="ko-KR" sz="2200" u="sng" dirty="0" smtClean="0">
                <a:solidFill>
                  <a:schemeClr val="tx1"/>
                </a:solidFill>
              </a:rPr>
              <a:t>,</a:t>
            </a:r>
            <a:r>
              <a:rPr lang="ko-KR" altLang="en-US" sz="2200" u="sng" dirty="0" smtClean="0">
                <a:solidFill>
                  <a:schemeClr val="tx1"/>
                </a:solidFill>
              </a:rPr>
              <a:t> 감사합니다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  <a:r>
              <a:rPr lang="ko-KR" altLang="en-US" sz="2200" dirty="0" smtClean="0">
                <a:solidFill>
                  <a:schemeClr val="tx1"/>
                </a:solidFill>
              </a:rPr>
              <a:t> </a:t>
            </a:r>
            <a:endParaRPr lang="en-US" altLang="ko-KR" sz="2200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7217" y="5486401"/>
            <a:ext cx="24201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Situation 1</a:t>
            </a:r>
          </a:p>
          <a:p>
            <a:r>
              <a:rPr lang="en-US" sz="2200" dirty="0" smtClean="0">
                <a:latin typeface="Arial"/>
                <a:cs typeface="Arial"/>
              </a:rPr>
              <a:t>Ask about Korean homework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488" y="1381408"/>
            <a:ext cx="80680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With your classmate(s), have telephone conversations as in example. </a:t>
            </a:r>
          </a:p>
          <a:p>
            <a:r>
              <a:rPr lang="en-US" sz="2000" dirty="0" smtClean="0">
                <a:latin typeface="Arial"/>
                <a:cs typeface="Arial"/>
              </a:rPr>
              <a:t>Change the underlined expressions according to the given situations.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30332" y="5486401"/>
            <a:ext cx="26749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200" dirty="0">
                <a:solidFill>
                  <a:prstClr val="black"/>
                </a:solidFill>
                <a:latin typeface="Arial"/>
                <a:cs typeface="Arial"/>
              </a:rPr>
              <a:t>Situation </a:t>
            </a:r>
            <a:r>
              <a:rPr lang="en-US" sz="2200" dirty="0" smtClean="0">
                <a:solidFill>
                  <a:prstClr val="black"/>
                </a:solidFill>
                <a:latin typeface="Arial"/>
                <a:cs typeface="Arial"/>
              </a:rPr>
              <a:t>2</a:t>
            </a:r>
          </a:p>
          <a:p>
            <a:pPr lvl="0"/>
            <a:r>
              <a:rPr lang="en-US" sz="2200" dirty="0" smtClean="0">
                <a:solidFill>
                  <a:prstClr val="black"/>
                </a:solidFill>
                <a:latin typeface="Arial"/>
                <a:cs typeface="Arial"/>
              </a:rPr>
              <a:t>Ask if s/he will go to </a:t>
            </a:r>
          </a:p>
          <a:p>
            <a:pPr lvl="0"/>
            <a:r>
              <a:rPr lang="en-US" sz="2200" dirty="0" smtClean="0">
                <a:solidFill>
                  <a:prstClr val="black"/>
                </a:solidFill>
                <a:latin typeface="Arial"/>
                <a:cs typeface="Arial"/>
              </a:rPr>
              <a:t>the party tonight </a:t>
            </a:r>
            <a:endParaRPr lang="en-US" sz="2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8" name="Picture 17" descr="한국어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123" y="5458257"/>
            <a:ext cx="1514853" cy="1136140"/>
          </a:xfrm>
          <a:prstGeom prst="rect">
            <a:avLst/>
          </a:prstGeom>
        </p:spPr>
      </p:pic>
      <p:pic>
        <p:nvPicPr>
          <p:cNvPr id="19" name="Picture 18" descr="part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263" y="5289360"/>
            <a:ext cx="1490412" cy="130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90960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건축학개론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2514600"/>
            <a:ext cx="5857875" cy="3878317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603249" y="1709800"/>
            <a:ext cx="2778125" cy="1179449"/>
          </a:xfrm>
          <a:prstGeom prst="wedgeEllipseCallout">
            <a:avLst>
              <a:gd name="adj1" fmla="val 20310"/>
              <a:gd name="adj2" fmla="val 6384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그동안 어떻게 지내셨어요</a:t>
            </a:r>
            <a:r>
              <a:rPr lang="en-US" altLang="ko-KR" sz="2200" dirty="0" smtClean="0">
                <a:solidFill>
                  <a:schemeClr val="tx1"/>
                </a:solidFill>
              </a:rPr>
              <a:t>?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5143500" y="1417638"/>
            <a:ext cx="2867024" cy="1471611"/>
          </a:xfrm>
          <a:prstGeom prst="wedgeEllipseCallout">
            <a:avLst>
              <a:gd name="adj1" fmla="val 8310"/>
              <a:gd name="adj2" fmla="val 65192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rgbClr val="000000"/>
                </a:solidFill>
              </a:rPr>
              <a:t>한국어 수업 </a:t>
            </a:r>
            <a:endParaRPr lang="en-US" altLang="ko-KR" sz="22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2200" b="1" dirty="0" smtClean="0">
                <a:solidFill>
                  <a:srgbClr val="FF0080"/>
                </a:solidFill>
              </a:rPr>
              <a:t>때문에</a:t>
            </a:r>
            <a:r>
              <a:rPr lang="ko-KR" altLang="en-US" sz="2200" dirty="0" smtClean="0">
                <a:solidFill>
                  <a:srgbClr val="000000"/>
                </a:solidFill>
              </a:rPr>
              <a:t> </a:t>
            </a:r>
            <a:endParaRPr lang="en-US" altLang="ko-KR" sz="22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2200" dirty="0" smtClean="0">
                <a:solidFill>
                  <a:srgbClr val="000000"/>
                </a:solidFill>
              </a:rPr>
              <a:t>좀 바빴어요</a:t>
            </a:r>
            <a:r>
              <a:rPr lang="en-US" altLang="ko-KR" sz="2200" dirty="0" smtClean="0">
                <a:solidFill>
                  <a:srgbClr val="000000"/>
                </a:solidFill>
              </a:rPr>
              <a:t>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4709" y="1700018"/>
            <a:ext cx="156966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Because of the</a:t>
            </a:r>
          </a:p>
          <a:p>
            <a:r>
              <a:rPr lang="en-US" dirty="0" smtClean="0"/>
              <a:t>Korean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00341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74256" y="5116720"/>
            <a:ext cx="2934567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 </a:t>
            </a:r>
            <a:r>
              <a:rPr lang="ko-KR" altLang="en-US" sz="2400" dirty="0" smtClean="0">
                <a:latin typeface="Arial"/>
                <a:cs typeface="Arial"/>
              </a:rPr>
              <a:t>한국에 왜 가세요</a:t>
            </a:r>
            <a:r>
              <a:rPr lang="en-US" altLang="ko-KR" sz="2400" dirty="0" smtClean="0">
                <a:latin typeface="Arial"/>
                <a:cs typeface="Arial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Because of work.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21476" y="5662370"/>
            <a:ext cx="2665194" cy="461665"/>
          </a:xfrm>
          <a:prstGeom prst="rect">
            <a:avLst/>
          </a:prstGeom>
          <a:solidFill>
            <a:srgbClr val="FFFFFF"/>
          </a:solidFill>
        </p:spPr>
        <p:txBody>
          <a:bodyPr wrap="square" lIns="0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</a:rPr>
              <a:t>일</a:t>
            </a:r>
            <a:r>
              <a:rPr lang="ko-KR" altLang="en-US" sz="2400" dirty="0" smtClean="0">
                <a:solidFill>
                  <a:srgbClr val="FF0080"/>
                </a:solidFill>
              </a:rPr>
              <a:t> 때문에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51590" y="1417638"/>
            <a:ext cx="783806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After [Noun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r>
              <a:rPr lang="en-US" altLang="ko-KR" sz="2400" dirty="0" smtClean="0">
                <a:latin typeface="Arial"/>
                <a:cs typeface="Arial"/>
              </a:rPr>
              <a:t>]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the main predicate may be </a:t>
            </a:r>
            <a:r>
              <a:rPr lang="en-US" altLang="ko-KR" sz="2400" b="1" dirty="0" smtClean="0">
                <a:latin typeface="Arial"/>
                <a:cs typeface="Arial"/>
              </a:rPr>
              <a:t>omitted</a:t>
            </a:r>
            <a:r>
              <a:rPr lang="en-US" altLang="ko-KR" sz="2400" dirty="0" smtClean="0">
                <a:latin typeface="Arial"/>
                <a:cs typeface="Arial"/>
              </a:rPr>
              <a:t> to avoid repetition.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textbook2_L11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89" y="2503753"/>
            <a:ext cx="3318481" cy="261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657593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" name="Picture 10" descr="moveou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293" y="1851888"/>
            <a:ext cx="4616041" cy="2885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44572" y="5116720"/>
            <a:ext cx="4987263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 </a:t>
            </a:r>
            <a:r>
              <a:rPr lang="ko-KR" altLang="en-US" sz="2400" dirty="0" smtClean="0">
                <a:latin typeface="Arial"/>
                <a:cs typeface="Arial"/>
              </a:rPr>
              <a:t>왜 기숙사에서 나왔어요</a:t>
            </a:r>
            <a:r>
              <a:rPr lang="en-US" altLang="ko-KR" sz="2400" dirty="0" smtClean="0">
                <a:latin typeface="Arial"/>
                <a:cs typeface="Arial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Because of my noise roommate.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91791" y="5621473"/>
            <a:ext cx="4412355" cy="461665"/>
          </a:xfrm>
          <a:prstGeom prst="rect">
            <a:avLst/>
          </a:prstGeom>
          <a:solidFill>
            <a:srgbClr val="FFFFFF"/>
          </a:solidFill>
        </p:spPr>
        <p:txBody>
          <a:bodyPr wrap="square" lIns="0" rtlCol="0">
            <a:spAutoFit/>
          </a:bodyPr>
          <a:lstStyle/>
          <a:p>
            <a:r>
              <a:rPr lang="ko-KR" altLang="en-US" sz="2400" dirty="0" smtClean="0"/>
              <a:t>시끄러운 룸메이트 </a:t>
            </a:r>
            <a:r>
              <a:rPr lang="ko-KR" altLang="en-US" sz="2400" dirty="0" smtClean="0">
                <a:solidFill>
                  <a:srgbClr val="FF0080"/>
                </a:solidFill>
              </a:rPr>
              <a:t>때문에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4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420674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264708" y="4808594"/>
            <a:ext cx="4410883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 smtClean="0">
                <a:solidFill>
                  <a:srgbClr val="FF0080"/>
                </a:solidFill>
                <a:latin typeface="Arial"/>
                <a:cs typeface="Arial"/>
              </a:rPr>
              <a:t>Because of </a:t>
            </a:r>
            <a:r>
              <a:rPr lang="en-US" sz="2400" dirty="0" smtClean="0">
                <a:latin typeface="Arial"/>
                <a:cs typeface="Arial"/>
              </a:rPr>
              <a:t>sale, I bought a lot.</a:t>
            </a:r>
          </a:p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세일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r>
              <a:rPr lang="ko-KR" altLang="en-US" sz="2400" dirty="0" smtClean="0">
                <a:latin typeface="Arial"/>
                <a:cs typeface="Arial"/>
              </a:rPr>
              <a:t> 많이 샀어요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 descr="makhey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91" y="1577753"/>
            <a:ext cx="2962280" cy="315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3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811173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때문에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0000"/>
                          </a:solidFill>
                          <a:latin typeface="Arial"/>
                          <a:ea typeface="나눔고딕"/>
                          <a:cs typeface="Arial"/>
                        </a:rPr>
                        <a:t>‘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because of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Noun’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49651" y="2039006"/>
            <a:ext cx="6953250" cy="40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한국어 수업이 </a:t>
            </a:r>
            <a:r>
              <a:rPr lang="ko-KR" altLang="en-US" sz="2400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있어서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 학교에 일찍 와요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 </a:t>
            </a: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AutoNum type="arabicPeriod"/>
            </a:pPr>
            <a:endParaRPr lang="ko-KR" altLang="en-US" sz="2400" dirty="0">
              <a:latin typeface="나눔고딕"/>
              <a:ea typeface="나눔고딕"/>
              <a:cs typeface="나눔고딕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비가 </a:t>
            </a:r>
            <a:r>
              <a:rPr lang="ko-KR" altLang="en-US" sz="2400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와서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 차가 많이 막혔어요.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AutoNum type="arabicPeriod"/>
            </a:pPr>
            <a:endParaRPr lang="ko-KR" altLang="en-US" sz="2400" dirty="0">
              <a:latin typeface="나눔고딕"/>
              <a:ea typeface="나눔고딕"/>
              <a:cs typeface="나눔고딕"/>
            </a:endParaRPr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음악이 </a:t>
            </a:r>
            <a:r>
              <a:rPr lang="ko-KR" altLang="en-US" sz="2400" dirty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좋아서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그 영화를 봤어요.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79226" y="1164933"/>
            <a:ext cx="8686800" cy="8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kumimoji="0" lang="en-US" altLang="ko-KR" sz="2600" b="1" dirty="0">
                <a:latin typeface="+mn-lt"/>
                <a:ea typeface="HY산B" charset="0"/>
                <a:cs typeface="HY산B" charset="0"/>
              </a:rPr>
              <a:t>causal connective </a:t>
            </a:r>
            <a:r>
              <a:rPr kumimoji="0" lang="en-US" altLang="ko-KR" sz="2600" b="1" dirty="0">
                <a:solidFill>
                  <a:srgbClr val="3366FF"/>
                </a:solidFill>
                <a:latin typeface="+mn-lt"/>
                <a:ea typeface="HY산B" charset="0"/>
                <a:cs typeface="HY산B" charset="0"/>
              </a:rPr>
              <a:t>~</a:t>
            </a:r>
            <a:r>
              <a:rPr kumimoji="0" lang="ko-KR" altLang="en-US" sz="2600" b="1" dirty="0">
                <a:solidFill>
                  <a:srgbClr val="3366FF"/>
                </a:solidFill>
                <a:latin typeface="+mn-lt"/>
                <a:ea typeface="HY산B" charset="0"/>
                <a:cs typeface="HY산B" charset="0"/>
              </a:rPr>
              <a:t>어</a:t>
            </a:r>
            <a:r>
              <a:rPr kumimoji="0" lang="en-US" altLang="ko-KR" sz="2600" b="1" dirty="0">
                <a:solidFill>
                  <a:srgbClr val="3366FF"/>
                </a:solidFill>
                <a:latin typeface="+mn-lt"/>
                <a:ea typeface="HY산B" charset="0"/>
                <a:cs typeface="HY산B" charset="0"/>
              </a:rPr>
              <a:t>/</a:t>
            </a:r>
            <a:r>
              <a:rPr kumimoji="0" lang="ko-KR" altLang="en-US" sz="2600" b="1" dirty="0">
                <a:solidFill>
                  <a:srgbClr val="3366FF"/>
                </a:solidFill>
                <a:latin typeface="+mn-lt"/>
                <a:ea typeface="HY산B" charset="0"/>
                <a:cs typeface="HY산B" charset="0"/>
              </a:rPr>
              <a:t>아서 </a:t>
            </a:r>
            <a:r>
              <a:rPr kumimoji="0" lang="en-US" altLang="ko-KR" sz="2600" b="1" dirty="0">
                <a:latin typeface="+mn-lt"/>
                <a:ea typeface="HY산B" charset="0"/>
                <a:cs typeface="HY산B" charset="0"/>
              </a:rPr>
              <a:t>vs. Noun + </a:t>
            </a:r>
            <a:r>
              <a:rPr kumimoji="0" lang="ko-KR" altLang="en-US" sz="2600" b="1" dirty="0">
                <a:solidFill>
                  <a:srgbClr val="FF0080"/>
                </a:solidFill>
                <a:latin typeface="+mn-lt"/>
                <a:ea typeface="HY산B" charset="0"/>
                <a:cs typeface="HY산B" charset="0"/>
              </a:rPr>
              <a:t>때문에</a:t>
            </a:r>
            <a:r>
              <a:rPr kumimoji="0" lang="en-US" altLang="ko-KR" sz="2600" b="1" dirty="0">
                <a:latin typeface="+mn-lt"/>
                <a:ea typeface="HY산B" charset="0"/>
                <a:cs typeface="HY산B" charset="0"/>
              </a:rPr>
              <a:t> </a:t>
            </a:r>
            <a:r>
              <a:rPr kumimoji="0" lang="ko-KR" altLang="en-US" sz="2600" b="1" dirty="0">
                <a:latin typeface="+mn-lt"/>
                <a:ea typeface="HY산B" charset="0"/>
                <a:cs typeface="HY산B" charset="0"/>
              </a:rPr>
              <a:t>   </a:t>
            </a:r>
            <a:endParaRPr kumimoji="0" lang="en-US" altLang="ko-KR" sz="2600" b="1" dirty="0">
              <a:latin typeface="+mn-lt"/>
              <a:ea typeface="HY산B" charset="0"/>
              <a:cs typeface="HY산B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702089" y="2967694"/>
            <a:ext cx="592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한국어 수업 </a:t>
            </a:r>
            <a:r>
              <a:rPr kumimoji="0"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때문에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 학교에 일찍 와요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.</a:t>
            </a:r>
            <a:endParaRPr kumimoji="0"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702089" y="4539319"/>
            <a:ext cx="592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비 </a:t>
            </a:r>
            <a:r>
              <a:rPr kumimoji="0"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때문에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 차가 많이 막혔어요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. </a:t>
            </a:r>
            <a:endParaRPr kumimoji="0"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702089" y="6077606"/>
            <a:ext cx="59293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음악 </a:t>
            </a:r>
            <a:r>
              <a:rPr kumimoji="0"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때문에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  <a:sym typeface="Wingdings" charset="0"/>
              </a:rPr>
              <a:t> 그 영화를 봤어요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  <a:sym typeface="Wingdings" charset="0"/>
              </a:rPr>
              <a:t>. </a:t>
            </a:r>
            <a:endParaRPr kumimoji="0" lang="en-US" altLang="ko-KR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626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10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9303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4" name="Picture 3" descr="Conver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4403" y="355638"/>
            <a:ext cx="5288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Arial"/>
                <a:cs typeface="Arial"/>
              </a:rPr>
              <a:t>변명하기 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 이유 말하기</a:t>
            </a:r>
            <a:endParaRPr lang="en-US" altLang="ko-KR" sz="2400" b="1" dirty="0" smtClean="0">
              <a:latin typeface="Arial"/>
              <a:cs typeface="Arial"/>
            </a:endParaRPr>
          </a:p>
          <a:p>
            <a:r>
              <a:rPr lang="en-US" altLang="ko-KR" sz="2400" b="1" dirty="0" smtClean="0">
                <a:latin typeface="Arial"/>
                <a:cs typeface="Arial"/>
              </a:rPr>
              <a:t>Making Excuses</a:t>
            </a:r>
            <a:r>
              <a:rPr lang="ko-KR" altLang="en-US" sz="2400" b="1" dirty="0" smtClean="0">
                <a:latin typeface="Arial"/>
                <a:cs typeface="Arial"/>
              </a:rPr>
              <a:t> </a:t>
            </a:r>
            <a:r>
              <a:rPr lang="en-US" altLang="ko-KR" sz="2400" b="1" dirty="0" smtClean="0"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latin typeface="Arial"/>
                <a:cs typeface="Arial"/>
              </a:rPr>
              <a:t> </a:t>
            </a:r>
            <a:r>
              <a:rPr lang="en-US" altLang="ko-KR" sz="2400" b="1" dirty="0" smtClean="0">
                <a:latin typeface="Arial"/>
                <a:cs typeface="Arial"/>
              </a:rPr>
              <a:t>Telling reasons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4403" y="2246084"/>
            <a:ext cx="4561104" cy="1815882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altLang="ko-KR" sz="2300" dirty="0" smtClean="0">
                <a:latin typeface="Arial"/>
                <a:cs typeface="Arial"/>
              </a:rPr>
              <a:t>A: OO</a:t>
            </a:r>
            <a:r>
              <a:rPr lang="ko-KR" altLang="en-US" sz="2300" dirty="0" smtClean="0">
                <a:latin typeface="Arial"/>
                <a:cs typeface="Arial"/>
              </a:rPr>
              <a:t> 씨</a:t>
            </a:r>
            <a:r>
              <a:rPr lang="en-US" altLang="ko-KR" sz="2300" dirty="0" smtClean="0">
                <a:latin typeface="Arial"/>
                <a:cs typeface="Arial"/>
              </a:rPr>
              <a:t>,</a:t>
            </a:r>
            <a:r>
              <a:rPr lang="ko-KR" altLang="en-US" sz="2300" dirty="0" smtClean="0">
                <a:latin typeface="Arial"/>
                <a:cs typeface="Arial"/>
              </a:rPr>
              <a:t> </a:t>
            </a:r>
            <a:r>
              <a:rPr lang="ko-KR" altLang="en-US" sz="2300" b="1" dirty="0" smtClean="0">
                <a:latin typeface="Arial"/>
                <a:cs typeface="Arial"/>
              </a:rPr>
              <a:t>어제 학교에 </a:t>
            </a:r>
            <a:r>
              <a:rPr lang="ko-KR" altLang="en-US" sz="2300" b="1" dirty="0" smtClean="0">
                <a:solidFill>
                  <a:srgbClr val="FF0080"/>
                </a:solidFill>
                <a:latin typeface="Arial"/>
                <a:cs typeface="Arial"/>
              </a:rPr>
              <a:t>왜</a:t>
            </a:r>
            <a:r>
              <a:rPr lang="ko-KR" altLang="en-US" sz="2300" b="1" dirty="0" smtClean="0">
                <a:latin typeface="Arial"/>
                <a:cs typeface="Arial"/>
              </a:rPr>
              <a:t> 안 왔어요</a:t>
            </a:r>
            <a:r>
              <a:rPr lang="en-US" altLang="ko-KR" sz="2300" dirty="0" smtClean="0">
                <a:latin typeface="Arial"/>
                <a:cs typeface="Arial"/>
              </a:rPr>
              <a:t>?</a:t>
            </a:r>
          </a:p>
          <a:p>
            <a:r>
              <a:rPr lang="en-US" altLang="ko-KR" sz="2300" dirty="0" smtClean="0">
                <a:latin typeface="Arial"/>
                <a:cs typeface="Arial"/>
              </a:rPr>
              <a:t>B:</a:t>
            </a:r>
            <a:r>
              <a:rPr lang="ko-KR" altLang="en-US" sz="2300" dirty="0" smtClean="0">
                <a:latin typeface="Arial"/>
                <a:cs typeface="Arial"/>
              </a:rPr>
              <a:t> 감기 </a:t>
            </a:r>
            <a:r>
              <a:rPr lang="ko-KR" altLang="en-US" sz="2300" dirty="0" smtClean="0">
                <a:solidFill>
                  <a:srgbClr val="FF0080"/>
                </a:solidFill>
                <a:latin typeface="Arial"/>
                <a:cs typeface="Arial"/>
              </a:rPr>
              <a:t>때문에</a:t>
            </a:r>
            <a:r>
              <a:rPr lang="ko-KR" altLang="en-US" sz="2300" dirty="0" smtClean="0">
                <a:latin typeface="Arial"/>
                <a:cs typeface="Arial"/>
              </a:rPr>
              <a:t> 못 갔어요</a:t>
            </a:r>
            <a:r>
              <a:rPr lang="en-US" altLang="ko-KR" sz="2300" dirty="0" smtClean="0">
                <a:latin typeface="Arial"/>
                <a:cs typeface="Arial"/>
              </a:rPr>
              <a:t>.</a:t>
            </a:r>
          </a:p>
          <a:p>
            <a:r>
              <a:rPr lang="en-US" sz="2000" dirty="0" smtClean="0">
                <a:latin typeface="Arial"/>
                <a:cs typeface="Arial"/>
              </a:rPr>
              <a:t>(follow-up conversation)</a:t>
            </a:r>
          </a:p>
          <a:p>
            <a:r>
              <a:rPr lang="en-US" sz="2300" dirty="0" smtClean="0">
                <a:latin typeface="Arial"/>
                <a:cs typeface="Arial"/>
              </a:rPr>
              <a:t>A: </a:t>
            </a:r>
            <a:r>
              <a:rPr lang="ko-KR" altLang="en-US" sz="2300" dirty="0" smtClean="0">
                <a:latin typeface="Arial"/>
                <a:cs typeface="Arial"/>
              </a:rPr>
              <a:t>많이 아팠어요</a:t>
            </a:r>
            <a:r>
              <a:rPr lang="en-US" altLang="ko-KR" sz="2300" dirty="0" smtClean="0">
                <a:latin typeface="Arial"/>
                <a:cs typeface="Arial"/>
              </a:rPr>
              <a:t>?</a:t>
            </a:r>
          </a:p>
          <a:p>
            <a:r>
              <a:rPr lang="en-US" sz="2300" dirty="0" smtClean="0">
                <a:latin typeface="Arial"/>
                <a:cs typeface="Arial"/>
              </a:rPr>
              <a:t>B: </a:t>
            </a:r>
            <a:r>
              <a:rPr lang="ko-KR" altLang="en-US" sz="2300" dirty="0" smtClean="0">
                <a:latin typeface="Arial"/>
                <a:cs typeface="Arial"/>
              </a:rPr>
              <a:t>네</a:t>
            </a:r>
            <a:r>
              <a:rPr lang="en-US" altLang="ko-KR" sz="2300" dirty="0" smtClean="0">
                <a:latin typeface="Arial"/>
                <a:cs typeface="Arial"/>
              </a:rPr>
              <a:t>,</a:t>
            </a:r>
            <a:r>
              <a:rPr lang="ko-KR" altLang="en-US" sz="2300" dirty="0" smtClean="0">
                <a:latin typeface="Arial"/>
                <a:cs typeface="Arial"/>
              </a:rPr>
              <a:t> 머리가 아파서 잠을 못 잤어요</a:t>
            </a:r>
            <a:r>
              <a:rPr lang="en-US" altLang="ko-KR" sz="2300" dirty="0" smtClean="0">
                <a:latin typeface="Arial"/>
                <a:cs typeface="Arial"/>
              </a:rPr>
              <a:t>.</a:t>
            </a:r>
            <a:endParaRPr lang="en-US" sz="2300" dirty="0" smtClean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5075" y="1390646"/>
            <a:ext cx="7412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Based on the given situations, give a couple of excuses or reasons why you did or did not do the certain actions.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7182" y="384890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어제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학교에 안 오다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79594" y="6054435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오늘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운동을 안 가다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21749" y="6006780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아침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교수님을 만나다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98417" y="6006780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지난 주말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이사하다</a:t>
            </a:r>
            <a:endParaRPr lang="en-US" sz="2000" dirty="0"/>
          </a:p>
        </p:txBody>
      </p:sp>
      <p:pic>
        <p:nvPicPr>
          <p:cNvPr id="8" name="Picture 7" descr="BL14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9" y="2246084"/>
            <a:ext cx="2124648" cy="1324056"/>
          </a:xfrm>
          <a:prstGeom prst="rect">
            <a:avLst/>
          </a:prstGeom>
        </p:spPr>
      </p:pic>
      <p:pic>
        <p:nvPicPr>
          <p:cNvPr id="10" name="Picture 9" descr="wuntonghat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4426703"/>
            <a:ext cx="1402354" cy="1627732"/>
          </a:xfrm>
          <a:prstGeom prst="rect">
            <a:avLst/>
          </a:prstGeom>
        </p:spPr>
      </p:pic>
      <p:pic>
        <p:nvPicPr>
          <p:cNvPr id="19" name="Picture 18" descr="BL11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100" y="4422505"/>
            <a:ext cx="2228871" cy="1490538"/>
          </a:xfrm>
          <a:prstGeom prst="rect">
            <a:avLst/>
          </a:prstGeom>
        </p:spPr>
      </p:pic>
      <p:pic>
        <p:nvPicPr>
          <p:cNvPr id="20" name="Picture 19" descr="isa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44" b="19419"/>
          <a:stretch/>
        </p:blipFill>
        <p:spPr>
          <a:xfrm>
            <a:off x="6535889" y="4422505"/>
            <a:ext cx="2334918" cy="14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79182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88884" y="1188481"/>
            <a:ext cx="6237605" cy="2400657"/>
          </a:xfrm>
          <a:prstGeom prst="rect">
            <a:avLst/>
          </a:prstGeom>
          <a:solidFill>
            <a:srgbClr val="DBEEF4"/>
          </a:solidFill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marL="457200" indent="-457200">
              <a:lnSpc>
                <a:spcPct val="110000"/>
              </a:lnSpc>
              <a:buFont typeface="Wingdings" charset="2"/>
              <a:buChar char="§"/>
            </a:pPr>
            <a:r>
              <a:rPr lang="en-US" sz="2400" dirty="0">
                <a:latin typeface="Arial"/>
                <a:ea typeface="나눔고딕"/>
                <a:cs typeface="Arial"/>
              </a:rPr>
              <a:t>S</a:t>
            </a:r>
            <a:r>
              <a:rPr lang="en-US" sz="2400" dirty="0" smtClean="0">
                <a:latin typeface="Arial"/>
                <a:ea typeface="나눔고딕"/>
                <a:cs typeface="Arial"/>
              </a:rPr>
              <a:t>peaker’s intention or volition.</a:t>
            </a:r>
          </a:p>
          <a:p>
            <a:pPr marL="457200" indent="-457200">
              <a:lnSpc>
                <a:spcPct val="130000"/>
              </a:lnSpc>
              <a:buFont typeface="Wingdings" charset="2"/>
              <a:buChar char="§"/>
            </a:pPr>
            <a:r>
              <a:rPr lang="en-US" sz="2400" b="1" dirty="0" smtClean="0">
                <a:latin typeface="Arial"/>
                <a:ea typeface="나눔고딕"/>
                <a:cs typeface="Arial"/>
              </a:rPr>
              <a:t>“</a:t>
            </a:r>
            <a:r>
              <a:rPr lang="en-US" sz="24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will</a:t>
            </a:r>
            <a:r>
              <a:rPr lang="en-US" sz="2400" b="1" dirty="0" smtClean="0">
                <a:latin typeface="Arial"/>
                <a:ea typeface="나눔고딕"/>
                <a:cs typeface="Arial"/>
              </a:rPr>
              <a:t>”</a:t>
            </a:r>
          </a:p>
          <a:p>
            <a:pPr marL="457200" indent="-457200">
              <a:lnSpc>
                <a:spcPct val="130000"/>
              </a:lnSpc>
              <a:buFont typeface="Wingdings" charset="2"/>
              <a:buChar char="§"/>
            </a:pPr>
            <a:r>
              <a:rPr lang="en-US" sz="2400" dirty="0" smtClean="0">
                <a:latin typeface="Arial"/>
                <a:ea typeface="나눔고딕"/>
                <a:cs typeface="Arial"/>
              </a:rPr>
              <a:t>stem + 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겠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+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ending (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어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/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아요</a:t>
            </a:r>
            <a:r>
              <a:rPr lang="ko-KR" altLang="ko-KR" sz="2400" dirty="0" smtClean="0">
                <a:latin typeface="Arial"/>
                <a:ea typeface="나눔고딕"/>
                <a:cs typeface="Arial"/>
              </a:rPr>
              <a:t>,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lang="ko-KR" altLang="en-US" sz="2400" b="1" dirty="0" smtClean="0">
                <a:latin typeface="Arial"/>
                <a:ea typeface="나눔고딕"/>
                <a:cs typeface="Arial"/>
              </a:rPr>
              <a:t>습니다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)</a:t>
            </a:r>
            <a:endParaRPr lang="en-US" sz="2400" dirty="0" smtClean="0">
              <a:latin typeface="Arial"/>
              <a:ea typeface="나눔고딕"/>
              <a:cs typeface="Arial"/>
            </a:endParaRPr>
          </a:p>
          <a:p>
            <a:pPr marL="457200" indent="-457200">
              <a:lnSpc>
                <a:spcPct val="130000"/>
              </a:lnSpc>
              <a:buFont typeface="Wingdings" charset="2"/>
              <a:buChar char="§"/>
            </a:pPr>
            <a:r>
              <a:rPr lang="en-US" sz="2400" dirty="0" smtClean="0">
                <a:latin typeface="Arial"/>
                <a:ea typeface="나눔고딕"/>
                <a:cs typeface="Arial"/>
              </a:rPr>
              <a:t>In speech, ‘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(으</a:t>
            </a:r>
            <a:r>
              <a:rPr lang="en-US" altLang="ko-KR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)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ㄹ래요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’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usually replaces it.</a:t>
            </a:r>
          </a:p>
          <a:p>
            <a:pPr marL="457200" indent="-457200">
              <a:lnSpc>
                <a:spcPct val="130000"/>
              </a:lnSpc>
              <a:buFont typeface="Wingdings" charset="2"/>
              <a:buChar char="§"/>
            </a:pPr>
            <a:r>
              <a:rPr lang="en-US" sz="2400" b="1" dirty="0" smtClean="0">
                <a:latin typeface="Arial"/>
                <a:ea typeface="나눔고딕"/>
                <a:cs typeface="Arial"/>
              </a:rPr>
              <a:t>NOT</a:t>
            </a:r>
            <a:r>
              <a:rPr lang="en-US" sz="2400" dirty="0" smtClean="0">
                <a:latin typeface="Arial"/>
                <a:ea typeface="나눔고딕"/>
                <a:cs typeface="Arial"/>
              </a:rPr>
              <a:t> used with past tense suffix 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~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었</a:t>
            </a:r>
            <a:r>
              <a:rPr lang="en-US" altLang="ko-KR" sz="2400" dirty="0" smtClean="0">
                <a:latin typeface="Arial"/>
                <a:ea typeface="나눔고딕"/>
                <a:cs typeface="Arial"/>
              </a:rPr>
              <a:t>/</a:t>
            </a:r>
            <a:r>
              <a:rPr lang="ko-KR" altLang="en-US" sz="2400" dirty="0" smtClean="0">
                <a:latin typeface="Arial"/>
                <a:ea typeface="나눔고딕"/>
                <a:cs typeface="Arial"/>
              </a:rPr>
              <a:t>았</a:t>
            </a:r>
            <a:endParaRPr lang="en-US" sz="2400" dirty="0" smtClean="0">
              <a:latin typeface="Arial"/>
              <a:ea typeface="나눔고딕"/>
              <a:cs typeface="Arial"/>
            </a:endParaRPr>
          </a:p>
        </p:txBody>
      </p:sp>
      <p:pic>
        <p:nvPicPr>
          <p:cNvPr id="3" name="Picture 2" descr="anawun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884" y="3802180"/>
            <a:ext cx="2876192" cy="2876192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4779206" y="4498461"/>
            <a:ext cx="3100025" cy="1463614"/>
          </a:xfrm>
          <a:prstGeom prst="wedgeEllipseCallout">
            <a:avLst>
              <a:gd name="adj1" fmla="val -64583"/>
              <a:gd name="adj2" fmla="val 661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</a:rPr>
              <a:t>뉴스를 </a:t>
            </a:r>
            <a:r>
              <a:rPr lang="en-US" altLang="ko-KR" sz="2400" dirty="0" smtClean="0">
                <a:solidFill>
                  <a:schemeClr val="tx1"/>
                </a:solidFill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</a:rPr>
            </a:br>
            <a:r>
              <a:rPr lang="ko-KR" altLang="en-US" sz="2400" dirty="0" smtClean="0">
                <a:solidFill>
                  <a:schemeClr val="tx1"/>
                </a:solidFill>
              </a:rPr>
              <a:t>시작하</a:t>
            </a:r>
            <a:r>
              <a:rPr lang="ko-KR" altLang="en-US" sz="2400" dirty="0" smtClean="0">
                <a:solidFill>
                  <a:srgbClr val="FF0080"/>
                </a:solidFill>
              </a:rPr>
              <a:t>겠</a:t>
            </a:r>
            <a:r>
              <a:rPr lang="ko-KR" altLang="en-US" sz="2400" dirty="0" smtClean="0">
                <a:solidFill>
                  <a:schemeClr val="tx1"/>
                </a:solidFill>
              </a:rPr>
              <a:t>습니다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1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92680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ins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91" y="1330329"/>
            <a:ext cx="3340951" cy="34069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0995" y="4758773"/>
            <a:ext cx="389646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I will come again tomorrow.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내일 다시 오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r>
              <a:rPr lang="ko-KR" altLang="en-US" sz="2400" dirty="0" smtClean="0">
                <a:latin typeface="Arial"/>
                <a:cs typeface="Arial"/>
              </a:rPr>
              <a:t>습니다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10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259543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95260" y="4758773"/>
            <a:ext cx="548795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rial"/>
                <a:cs typeface="Arial"/>
              </a:rPr>
              <a:t>We will take a vocab quiz on Thursday.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r>
              <a:rPr lang="ko-KR" altLang="en-US" sz="2400" dirty="0" smtClean="0">
                <a:latin typeface="Arial"/>
                <a:cs typeface="Arial"/>
              </a:rPr>
              <a:t>목요일에 단어 시험을 보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r>
              <a:rPr lang="ko-KR" altLang="en-US" sz="2400" dirty="0" smtClean="0">
                <a:latin typeface="Arial"/>
                <a:cs typeface="Arial"/>
              </a:rPr>
              <a:t>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 descr="kyosi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87"/>
          <a:stretch/>
        </p:blipFill>
        <p:spPr>
          <a:xfrm>
            <a:off x="2528572" y="1109289"/>
            <a:ext cx="4058891" cy="36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0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9731311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2264" y="4758773"/>
            <a:ext cx="623394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From today, I will take a walk every morning.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오늘부터 매일 아침 산책을 하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어요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</a:p>
          <a:p>
            <a:pPr algn="ctr"/>
            <a:r>
              <a:rPr lang="ko-KR" altLang="ko-KR" sz="2000" dirty="0" smtClean="0">
                <a:latin typeface=""/>
                <a:cs typeface=""/>
              </a:rPr>
              <a:t>(</a:t>
            </a:r>
            <a:r>
              <a:rPr lang="ko-KR" altLang="en-US" sz="2000" dirty="0" smtClean="0">
                <a:latin typeface=""/>
                <a:cs typeface=""/>
              </a:rPr>
              <a:t>산책을 하다 </a:t>
            </a:r>
            <a:r>
              <a:rPr lang="en-US" altLang="ko-KR" sz="2000" dirty="0" smtClean="0">
                <a:latin typeface=""/>
                <a:cs typeface=""/>
              </a:rPr>
              <a:t>–</a:t>
            </a:r>
            <a:r>
              <a:rPr lang="ko-KR" altLang="en-US" sz="2000" dirty="0" smtClean="0">
                <a:latin typeface=""/>
                <a:cs typeface=""/>
              </a:rPr>
              <a:t> </a:t>
            </a:r>
            <a:r>
              <a:rPr lang="en-US" altLang="ko-KR" sz="2000" dirty="0" smtClean="0">
                <a:latin typeface=""/>
                <a:cs typeface=""/>
              </a:rPr>
              <a:t>to take a walk)</a:t>
            </a:r>
            <a:endParaRPr lang="en-US" sz="2000" dirty="0">
              <a:latin typeface=""/>
              <a:cs typeface=""/>
            </a:endParaRPr>
          </a:p>
        </p:txBody>
      </p:sp>
      <p:pic>
        <p:nvPicPr>
          <p:cNvPr id="4" name="Picture 3" descr="sanchay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970" y="1578217"/>
            <a:ext cx="2888864" cy="294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0543670"/>
              </p:ext>
            </p:extLst>
          </p:nvPr>
        </p:nvGraphicFramePr>
        <p:xfrm>
          <a:off x="1000501" y="41713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>
                          <a:latin typeface="Arial Black"/>
                          <a:cs typeface="Arial Black"/>
                        </a:rPr>
                        <a:t>New Expressions</a:t>
                      </a:r>
                      <a:endParaRPr lang="en-US" sz="26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Body Parts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 descr="mom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1" y="1116202"/>
            <a:ext cx="5516248" cy="55162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6433" y="1369471"/>
            <a:ext cx="156966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head</a:t>
            </a:r>
            <a:r>
              <a:rPr lang="en-US" altLang="ko-KR" sz="2400" dirty="0" smtClean="0">
                <a:latin typeface="Arial"/>
                <a:cs typeface="Arial"/>
              </a:rPr>
              <a:t>,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hair</a:t>
            </a:r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eyes</a:t>
            </a:r>
          </a:p>
          <a:p>
            <a:r>
              <a:rPr lang="en-US" sz="2400" dirty="0" smtClean="0">
                <a:latin typeface="Arial"/>
                <a:cs typeface="Arial"/>
              </a:rPr>
              <a:t>ears</a:t>
            </a:r>
          </a:p>
          <a:p>
            <a:r>
              <a:rPr lang="en-US" sz="2400" dirty="0" smtClean="0">
                <a:latin typeface="Arial"/>
                <a:cs typeface="Arial"/>
              </a:rPr>
              <a:t>nose</a:t>
            </a:r>
          </a:p>
          <a:p>
            <a:r>
              <a:rPr lang="en-US" sz="2400" dirty="0" smtClean="0">
                <a:latin typeface="Arial"/>
                <a:cs typeface="Arial"/>
              </a:rPr>
              <a:t>mouth</a:t>
            </a:r>
          </a:p>
          <a:p>
            <a:r>
              <a:rPr lang="en-US" sz="2400" dirty="0" smtClean="0">
                <a:latin typeface="Arial"/>
                <a:cs typeface="Arial"/>
              </a:rPr>
              <a:t>teeth</a:t>
            </a:r>
          </a:p>
          <a:p>
            <a:r>
              <a:rPr lang="en-US" sz="2400" dirty="0" smtClean="0">
                <a:latin typeface="Arial"/>
                <a:cs typeface="Arial"/>
              </a:rPr>
              <a:t>jaw</a:t>
            </a:r>
          </a:p>
          <a:p>
            <a:r>
              <a:rPr lang="en-US" sz="2400" dirty="0" smtClean="0">
                <a:latin typeface="Arial"/>
                <a:cs typeface="Arial"/>
              </a:rPr>
              <a:t>neck</a:t>
            </a:r>
          </a:p>
          <a:p>
            <a:r>
              <a:rPr lang="en-US" sz="2400" dirty="0" smtClean="0">
                <a:latin typeface="Arial"/>
                <a:cs typeface="Arial"/>
              </a:rPr>
              <a:t>shoulders</a:t>
            </a:r>
          </a:p>
          <a:p>
            <a:r>
              <a:rPr lang="en-US" sz="2400" dirty="0" smtClean="0">
                <a:latin typeface="Arial"/>
                <a:cs typeface="Arial"/>
              </a:rPr>
              <a:t>arms</a:t>
            </a:r>
          </a:p>
          <a:p>
            <a:r>
              <a:rPr lang="en-US" sz="2400" dirty="0" smtClean="0">
                <a:latin typeface="Arial"/>
                <a:cs typeface="Arial"/>
              </a:rPr>
              <a:t>hands</a:t>
            </a:r>
          </a:p>
          <a:p>
            <a:r>
              <a:rPr lang="en-US" sz="2400" dirty="0" smtClean="0">
                <a:latin typeface="Arial"/>
                <a:cs typeface="Arial"/>
              </a:rPr>
              <a:t>waist</a:t>
            </a:r>
          </a:p>
          <a:p>
            <a:r>
              <a:rPr lang="en-US" sz="2400" dirty="0" smtClean="0">
                <a:latin typeface="Arial"/>
                <a:cs typeface="Arial"/>
              </a:rPr>
              <a:t>legs</a:t>
            </a:r>
          </a:p>
          <a:p>
            <a:r>
              <a:rPr lang="en-US" sz="2400" dirty="0" smtClean="0">
                <a:latin typeface="Arial"/>
                <a:cs typeface="Arial"/>
              </a:rPr>
              <a:t>feet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76982" y="1369471"/>
            <a:ext cx="717119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Arial"/>
                <a:cs typeface="Arial"/>
              </a:rPr>
              <a:t>머리</a:t>
            </a:r>
            <a:endParaRPr lang="en-US" altLang="ko-KR" sz="2400" dirty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눈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귀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코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입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이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턱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목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어깨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팔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손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허리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다리</a:t>
            </a:r>
            <a:endParaRPr lang="en-US" altLang="ko-KR" sz="2400" dirty="0" smtClean="0">
              <a:latin typeface="Arial"/>
              <a:cs typeface="Arial"/>
            </a:endParaRPr>
          </a:p>
          <a:p>
            <a:r>
              <a:rPr lang="ko-KR" altLang="en-US" sz="2400" dirty="0" smtClean="0">
                <a:latin typeface="Arial"/>
                <a:cs typeface="Arial"/>
              </a:rPr>
              <a:t>발</a:t>
            </a:r>
            <a:endParaRPr lang="en-US" altLang="ko-KR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8825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26298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13262" y="4758773"/>
            <a:ext cx="605195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Next year, I will make a girlfriend/boyfriend.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내년에는 여자친구</a:t>
            </a:r>
            <a:r>
              <a:rPr lang="en-US" altLang="ko-KR" sz="2400" dirty="0" smtClean="0">
                <a:latin typeface=""/>
                <a:cs typeface=""/>
              </a:rPr>
              <a:t>/</a:t>
            </a:r>
            <a:r>
              <a:rPr lang="ko-KR" altLang="en-US" sz="2400" dirty="0" smtClean="0">
                <a:latin typeface=""/>
                <a:cs typeface=""/>
              </a:rPr>
              <a:t>남자친구를 사귀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어요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</a:p>
          <a:p>
            <a:pPr algn="ctr"/>
            <a:r>
              <a:rPr lang="ko-KR" altLang="ko-KR" sz="2000" dirty="0" smtClean="0">
                <a:latin typeface=""/>
                <a:cs typeface=""/>
              </a:rPr>
              <a:t>(</a:t>
            </a:r>
            <a:r>
              <a:rPr lang="ko-KR" altLang="en-US" sz="2000" dirty="0" smtClean="0">
                <a:latin typeface=""/>
                <a:cs typeface=""/>
              </a:rPr>
              <a:t>사귀다 </a:t>
            </a:r>
            <a:r>
              <a:rPr lang="en-US" altLang="ko-KR" sz="2000" dirty="0" smtClean="0">
                <a:latin typeface=""/>
                <a:cs typeface=""/>
              </a:rPr>
              <a:t>–</a:t>
            </a:r>
            <a:r>
              <a:rPr lang="ko-KR" altLang="en-US" sz="2000" dirty="0" smtClean="0">
                <a:latin typeface=""/>
                <a:cs typeface=""/>
              </a:rPr>
              <a:t> </a:t>
            </a:r>
            <a:r>
              <a:rPr lang="en-US" altLang="ko-KR" sz="2000" dirty="0" smtClean="0">
                <a:latin typeface=""/>
                <a:cs typeface=""/>
              </a:rPr>
              <a:t>to make friends)</a:t>
            </a:r>
            <a:endParaRPr lang="en-US" sz="2000" dirty="0">
              <a:latin typeface=""/>
              <a:cs typeface=""/>
            </a:endParaRPr>
          </a:p>
        </p:txBody>
      </p:sp>
      <p:pic>
        <p:nvPicPr>
          <p:cNvPr id="5" name="Picture 4" descr="솔로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42" y="1405939"/>
            <a:ext cx="3877690" cy="29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6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40922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02134" y="4758773"/>
            <a:ext cx="387422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On Sunday, I will go hiking.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"/>
                <a:cs typeface=""/>
              </a:rPr>
              <a:t>일요일에 등산을 하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solidFill>
                  <a:srgbClr val="000000"/>
                </a:solidFill>
                <a:latin typeface=""/>
                <a:cs typeface=""/>
              </a:rPr>
              <a:t>어요</a:t>
            </a:r>
            <a:r>
              <a:rPr lang="en-US" altLang="ko-KR" sz="2400" dirty="0" smtClean="0">
                <a:solidFill>
                  <a:srgbClr val="000000"/>
                </a:solidFill>
                <a:latin typeface=""/>
                <a:cs typeface=""/>
              </a:rPr>
              <a:t>.</a:t>
            </a:r>
          </a:p>
        </p:txBody>
      </p:sp>
      <p:pic>
        <p:nvPicPr>
          <p:cNvPr id="4" name="Picture 3" descr="tungs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58" y="1420195"/>
            <a:ext cx="3154808" cy="31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68262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03502" y="4758773"/>
            <a:ext cx="4871496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I will make a really delicious pizza.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>
                <a:latin typeface=""/>
                <a:cs typeface=""/>
              </a:rPr>
              <a:t>정말 맛있는 피자를 만들</a:t>
            </a:r>
            <a:r>
              <a:rPr lang="ko-KR" altLang="en-US" sz="2400" dirty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>
                <a:latin typeface=""/>
                <a:cs typeface=""/>
              </a:rPr>
              <a:t>어요</a:t>
            </a:r>
            <a:r>
              <a:rPr lang="en-US" sz="2400" dirty="0">
                <a:latin typeface=""/>
                <a:cs typeface=""/>
              </a:rPr>
              <a:t>.</a:t>
            </a:r>
          </a:p>
        </p:txBody>
      </p:sp>
      <p:pic>
        <p:nvPicPr>
          <p:cNvPr id="3" name="Picture 2" descr="yoli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55" y="1398706"/>
            <a:ext cx="2982584" cy="298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73217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87518" y="4758773"/>
            <a:ext cx="310346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"/>
                <a:cs typeface=""/>
              </a:rPr>
              <a:t>It </a:t>
            </a:r>
            <a:r>
              <a:rPr lang="en-US" altLang="ko-KR" sz="2400" dirty="0" smtClean="0">
                <a:solidFill>
                  <a:srgbClr val="FF0080"/>
                </a:solidFill>
                <a:latin typeface=""/>
                <a:cs typeface=""/>
              </a:rPr>
              <a:t>will</a:t>
            </a:r>
            <a:r>
              <a:rPr lang="en-US" altLang="ko-KR" sz="2400" dirty="0" smtClean="0">
                <a:latin typeface=""/>
                <a:cs typeface=""/>
              </a:rPr>
              <a:t> rain tomorrow.</a:t>
            </a:r>
          </a:p>
          <a:p>
            <a:pPr algn="ctr"/>
            <a:endParaRPr lang="en-US" altLang="ko-KR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solidFill>
                  <a:srgbClr val="000000"/>
                </a:solidFill>
                <a:latin typeface=""/>
                <a:cs typeface=""/>
              </a:rPr>
              <a:t>내일은 비가 오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sz="2400" dirty="0" smtClean="0">
                <a:latin typeface=""/>
                <a:cs typeface=""/>
              </a:rPr>
              <a:t>.</a:t>
            </a:r>
          </a:p>
        </p:txBody>
      </p:sp>
      <p:pic>
        <p:nvPicPr>
          <p:cNvPr id="4" name="Picture 3" descr="textbook2_L1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501" y="1242227"/>
            <a:ext cx="3172247" cy="345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681462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50326" y="4758773"/>
            <a:ext cx="3377848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"/>
                <a:cs typeface=""/>
              </a:rPr>
              <a:t>We </a:t>
            </a:r>
            <a:r>
              <a:rPr lang="en-US" altLang="ko-KR" sz="2400" dirty="0" smtClean="0">
                <a:solidFill>
                  <a:srgbClr val="FF0080"/>
                </a:solidFill>
                <a:latin typeface=""/>
                <a:cs typeface=""/>
              </a:rPr>
              <a:t>will </a:t>
            </a:r>
            <a:r>
              <a:rPr lang="en-US" altLang="ko-KR" sz="2400" dirty="0" smtClean="0">
                <a:latin typeface=""/>
                <a:cs typeface=""/>
              </a:rPr>
              <a:t>begin the class.</a:t>
            </a:r>
          </a:p>
          <a:p>
            <a:pPr algn="ctr"/>
            <a:endParaRPr lang="en-US" altLang="ko-KR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수업을 시작하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sz="2400" dirty="0" smtClean="0">
                <a:latin typeface=""/>
                <a:cs typeface=""/>
              </a:rPr>
              <a:t>.</a:t>
            </a:r>
          </a:p>
        </p:txBody>
      </p:sp>
      <p:pic>
        <p:nvPicPr>
          <p:cNvPr id="3" name="Picture 2" descr="kaluchi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584" y="1194186"/>
            <a:ext cx="3392397" cy="339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61039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45247" y="4758773"/>
            <a:ext cx="41880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atin typeface=""/>
                <a:cs typeface=""/>
              </a:rPr>
              <a:t>What would you like to have?</a:t>
            </a:r>
          </a:p>
          <a:p>
            <a:pPr algn="ctr"/>
            <a:r>
              <a:rPr lang="en-US" altLang="ko-KR" sz="2400" dirty="0" smtClean="0">
                <a:latin typeface=""/>
                <a:cs typeface=""/>
              </a:rPr>
              <a:t>(lit. </a:t>
            </a:r>
            <a:r>
              <a:rPr lang="en-US" sz="2400" dirty="0" smtClean="0">
                <a:latin typeface=""/>
                <a:cs typeface=""/>
              </a:rPr>
              <a:t>What </a:t>
            </a:r>
            <a:r>
              <a:rPr lang="en-US" sz="2400" dirty="0" smtClean="0">
                <a:solidFill>
                  <a:srgbClr val="FF0080"/>
                </a:solidFill>
                <a:latin typeface=""/>
                <a:cs typeface=""/>
              </a:rPr>
              <a:t>will </a:t>
            </a:r>
            <a:r>
              <a:rPr lang="en-US" sz="2400" dirty="0" smtClean="0">
                <a:latin typeface=""/>
                <a:cs typeface=""/>
              </a:rPr>
              <a:t>you eat?)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뭐 드시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어요</a:t>
            </a:r>
            <a:r>
              <a:rPr lang="en-US" altLang="ko-KR" sz="2400" dirty="0" smtClean="0">
                <a:latin typeface=""/>
                <a:cs typeface=""/>
              </a:rPr>
              <a:t>?</a:t>
            </a:r>
            <a:endParaRPr lang="en-US" sz="2400" dirty="0">
              <a:latin typeface=""/>
              <a:cs typeface=""/>
            </a:endParaRPr>
          </a:p>
        </p:txBody>
      </p:sp>
      <p:pic>
        <p:nvPicPr>
          <p:cNvPr id="5" name="Picture 4" descr="BL18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663" y="1555628"/>
            <a:ext cx="48524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076042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617" y="4758773"/>
            <a:ext cx="5659272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Grandpa, </a:t>
            </a:r>
            <a:r>
              <a:rPr lang="en-US" sz="2400" dirty="0" smtClean="0">
                <a:solidFill>
                  <a:srgbClr val="FF0080"/>
                </a:solidFill>
                <a:latin typeface=""/>
                <a:cs typeface=""/>
              </a:rPr>
              <a:t>will</a:t>
            </a:r>
            <a:r>
              <a:rPr lang="en-US" sz="2400" dirty="0" smtClean="0">
                <a:latin typeface=""/>
                <a:cs typeface=""/>
              </a:rPr>
              <a:t> you read the book for me?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할아버지</a:t>
            </a:r>
            <a:r>
              <a:rPr lang="en-US" altLang="ko-KR" sz="2400" dirty="0" smtClean="0">
                <a:latin typeface=""/>
                <a:cs typeface=""/>
              </a:rPr>
              <a:t>,</a:t>
            </a:r>
            <a:r>
              <a:rPr lang="ko-KR" altLang="en-US" sz="2400" dirty="0" smtClean="0">
                <a:latin typeface=""/>
                <a:cs typeface=""/>
              </a:rPr>
              <a:t> 책을 읽어주</a:t>
            </a:r>
            <a:r>
              <a:rPr lang="ko-KR" altLang="en-US" sz="2400" dirty="0" smtClean="0">
                <a:solidFill>
                  <a:srgbClr val="3366FF"/>
                </a:solidFill>
                <a:latin typeface=""/>
                <a:cs typeface=""/>
              </a:rPr>
              <a:t>시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어요</a:t>
            </a:r>
            <a:r>
              <a:rPr lang="en-US" altLang="ko-KR" sz="2400" dirty="0" smtClean="0">
                <a:latin typeface=""/>
                <a:cs typeface=""/>
              </a:rPr>
              <a:t>?</a:t>
            </a:r>
          </a:p>
          <a:p>
            <a:pPr algn="ctr"/>
            <a:r>
              <a:rPr lang="ko-KR" altLang="ko-KR" sz="2000" dirty="0" smtClean="0">
                <a:latin typeface=""/>
                <a:cs typeface=""/>
              </a:rPr>
              <a:t>(</a:t>
            </a:r>
            <a:r>
              <a:rPr lang="en-US" altLang="ko-KR" sz="2000" dirty="0" smtClean="0">
                <a:latin typeface=""/>
                <a:cs typeface=""/>
              </a:rPr>
              <a:t>~</a:t>
            </a:r>
            <a:r>
              <a:rPr lang="ko-KR" altLang="en-US" sz="2000" dirty="0" smtClean="0">
                <a:latin typeface=""/>
                <a:cs typeface=""/>
              </a:rPr>
              <a:t>어</a:t>
            </a:r>
            <a:r>
              <a:rPr lang="en-US" altLang="ko-KR" sz="2000" dirty="0" smtClean="0">
                <a:latin typeface=""/>
                <a:cs typeface=""/>
              </a:rPr>
              <a:t>/</a:t>
            </a:r>
            <a:r>
              <a:rPr lang="ko-KR" altLang="en-US" sz="2000" dirty="0" smtClean="0">
                <a:latin typeface=""/>
                <a:cs typeface=""/>
              </a:rPr>
              <a:t>아 주다 </a:t>
            </a:r>
            <a:r>
              <a:rPr lang="en-US" altLang="ko-KR" sz="2000" dirty="0" smtClean="0">
                <a:latin typeface=""/>
                <a:cs typeface=""/>
              </a:rPr>
              <a:t>–</a:t>
            </a:r>
            <a:r>
              <a:rPr lang="ko-KR" altLang="en-US" sz="2000" dirty="0" smtClean="0">
                <a:latin typeface=""/>
                <a:cs typeface=""/>
              </a:rPr>
              <a:t> </a:t>
            </a:r>
            <a:r>
              <a:rPr lang="en-US" altLang="ko-KR" sz="2000" dirty="0" smtClean="0">
                <a:latin typeface=""/>
                <a:cs typeface=""/>
              </a:rPr>
              <a:t>to do </a:t>
            </a:r>
            <a:r>
              <a:rPr lang="en-US" altLang="ko-KR" sz="2000" dirty="0" err="1" smtClean="0">
                <a:latin typeface=""/>
                <a:cs typeface=""/>
              </a:rPr>
              <a:t>sth</a:t>
            </a:r>
            <a:r>
              <a:rPr lang="en-US" altLang="ko-KR" sz="2000" dirty="0" smtClean="0">
                <a:latin typeface=""/>
                <a:cs typeface=""/>
              </a:rPr>
              <a:t> for </a:t>
            </a:r>
            <a:r>
              <a:rPr lang="en-US" altLang="ko-KR" sz="2000" dirty="0" err="1" smtClean="0">
                <a:latin typeface=""/>
                <a:cs typeface=""/>
              </a:rPr>
              <a:t>sb</a:t>
            </a:r>
            <a:r>
              <a:rPr lang="en-US" altLang="ko-KR" sz="2000" dirty="0" smtClean="0">
                <a:latin typeface=""/>
                <a:cs typeface=""/>
              </a:rPr>
              <a:t>)</a:t>
            </a:r>
            <a:endParaRPr lang="en-US" sz="2000" dirty="0">
              <a:latin typeface=""/>
              <a:cs typeface=""/>
            </a:endParaRPr>
          </a:p>
        </p:txBody>
      </p:sp>
      <p:pic>
        <p:nvPicPr>
          <p:cNvPr id="4" name="Picture 3" descr="ilk.ecwu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300" y="1387071"/>
            <a:ext cx="3154808" cy="31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2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203078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30897" y="4758773"/>
            <a:ext cx="421671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Would you leave a message?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메시지를 남기</a:t>
            </a:r>
            <a:r>
              <a:rPr lang="ko-KR" altLang="en-US" sz="2400" dirty="0" smtClean="0">
                <a:solidFill>
                  <a:srgbClr val="3366FF"/>
                </a:solidFill>
                <a:latin typeface=""/>
                <a:cs typeface=""/>
              </a:rPr>
              <a:t>시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어요</a:t>
            </a:r>
            <a:r>
              <a:rPr lang="en-US" altLang="ko-KR" sz="2400" dirty="0" smtClean="0">
                <a:latin typeface=""/>
                <a:cs typeface=""/>
              </a:rPr>
              <a:t>?</a:t>
            </a:r>
            <a:endParaRPr lang="en-US" sz="2400" dirty="0">
              <a:latin typeface=""/>
              <a:cs typeface=""/>
            </a:endParaRPr>
          </a:p>
        </p:txBody>
      </p:sp>
      <p:pic>
        <p:nvPicPr>
          <p:cNvPr id="3" name="Picture 2" descr="BL14_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5" y="1071905"/>
            <a:ext cx="2734365" cy="351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6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7411339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 smtClean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57200" y="1270077"/>
            <a:ext cx="8286750" cy="830997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marL="0" indent="0"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Intentional ~</a:t>
            </a:r>
            <a:r>
              <a:rPr kumimoji="0" lang="ko-KR" altLang="en-US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겠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~ is </a:t>
            </a:r>
            <a:r>
              <a:rPr kumimoji="0" lang="en-US" altLang="ko-KR" sz="2400" dirty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formal or courteous </a:t>
            </a:r>
            <a:r>
              <a:rPr kumimoji="0" lang="en-US" altLang="ko-KR" sz="2400" dirty="0" smtClean="0">
                <a:latin typeface="Arial"/>
                <a:ea typeface="나눔고딕"/>
                <a:cs typeface="Arial"/>
              </a:rPr>
              <a:t>counterpart 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of </a:t>
            </a:r>
            <a:r>
              <a:rPr kumimoji="0" lang="en-US" altLang="ko-KR" sz="2400" dirty="0" smtClean="0">
                <a:latin typeface="Arial"/>
                <a:ea typeface="나눔고딕"/>
                <a:cs typeface="Arial"/>
              </a:rPr>
              <a:t/>
            </a:r>
            <a:br>
              <a:rPr kumimoji="0" lang="en-US" altLang="ko-KR" sz="2400" dirty="0" smtClean="0">
                <a:latin typeface="Arial"/>
                <a:ea typeface="나눔고딕"/>
                <a:cs typeface="Arial"/>
              </a:rPr>
            </a:br>
            <a:r>
              <a:rPr kumimoji="0" lang="en-US" altLang="ko-KR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~</a:t>
            </a:r>
            <a:r>
              <a:rPr kumimoji="0" lang="en-US" altLang="ko-KR" sz="2400" dirty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(</a:t>
            </a:r>
            <a:r>
              <a:rPr kumimoji="0" lang="ko-KR" altLang="en-US" sz="2400" dirty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으</a:t>
            </a:r>
            <a:r>
              <a:rPr kumimoji="0" lang="en-US" altLang="ko-KR" sz="2400" dirty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)</a:t>
            </a:r>
            <a:r>
              <a:rPr kumimoji="0" lang="ko-KR" altLang="en-US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ㄹ게요</a:t>
            </a:r>
            <a:r>
              <a:rPr kumimoji="0" lang="en-US" altLang="ko-KR" sz="2400" dirty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/ ~(</a:t>
            </a:r>
            <a:r>
              <a:rPr kumimoji="0" lang="ko-KR" altLang="en-US" sz="2400" dirty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으</a:t>
            </a:r>
            <a:r>
              <a:rPr kumimoji="0" lang="en-US" altLang="ko-KR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)</a:t>
            </a:r>
            <a:r>
              <a:rPr kumimoji="0" lang="ko-KR" altLang="en-US" sz="2400" dirty="0" smtClean="0">
                <a:solidFill>
                  <a:srgbClr val="3366FF"/>
                </a:solidFill>
                <a:latin typeface="Arial"/>
                <a:ea typeface="나눔고딕"/>
                <a:cs typeface="Arial"/>
              </a:rPr>
              <a:t>ㄹ래요</a:t>
            </a:r>
            <a:r>
              <a:rPr kumimoji="0" lang="en-US" altLang="ko-KR" sz="2400" dirty="0">
                <a:latin typeface="Arial"/>
                <a:ea typeface="나눔고딕"/>
                <a:cs typeface="Arial"/>
              </a:rPr>
              <a:t>. </a:t>
            </a:r>
          </a:p>
        </p:txBody>
      </p:sp>
      <p:pic>
        <p:nvPicPr>
          <p:cNvPr id="3" name="Picture 2" descr="BL12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19" y="2711728"/>
            <a:ext cx="2992386" cy="24389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895" y="5359410"/>
            <a:ext cx="4331134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 What will you drink? I’ll buy.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I will drink tea.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895" y="5359410"/>
            <a:ext cx="4331134" cy="966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A: </a:t>
            </a:r>
            <a:r>
              <a:rPr lang="ko-KR" altLang="en-US" sz="2400" dirty="0" smtClean="0">
                <a:latin typeface="Arial"/>
                <a:cs typeface="Arial"/>
              </a:rPr>
              <a:t>뭐 마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실래요</a:t>
            </a:r>
            <a:r>
              <a:rPr lang="en-US" altLang="ko-KR" sz="2400" dirty="0" smtClean="0">
                <a:latin typeface="Arial"/>
                <a:cs typeface="Arial"/>
              </a:rPr>
              <a:t>?</a:t>
            </a:r>
            <a:r>
              <a:rPr lang="ko-KR" altLang="en-US" sz="2400" dirty="0" smtClean="0">
                <a:latin typeface="Arial"/>
                <a:cs typeface="Arial"/>
              </a:rPr>
              <a:t> 제가 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살게요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</a:t>
            </a:r>
            <a:r>
              <a:rPr lang="ko-KR" altLang="en-US" sz="2400" dirty="0" smtClean="0">
                <a:latin typeface="Arial"/>
                <a:cs typeface="Arial"/>
              </a:rPr>
              <a:t>저는 차 마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실래요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13" name="Picture 12" descr="BL18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27" y="2864386"/>
            <a:ext cx="3482797" cy="1968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97827" y="5494831"/>
            <a:ext cx="4376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Server: What would you have?</a:t>
            </a:r>
          </a:p>
          <a:p>
            <a:r>
              <a:rPr lang="en-US" sz="2400" dirty="0" smtClean="0">
                <a:latin typeface="Arial"/>
                <a:cs typeface="Arial"/>
              </a:rPr>
              <a:t>Customer: I’ll have </a:t>
            </a:r>
            <a:r>
              <a:rPr lang="en-US" sz="2400" i="1" dirty="0" err="1" smtClean="0">
                <a:latin typeface="Arial"/>
                <a:cs typeface="Arial"/>
              </a:rPr>
              <a:t>bibimbap</a:t>
            </a:r>
            <a:r>
              <a:rPr lang="en-US" sz="2400" i="1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42711" y="5359410"/>
            <a:ext cx="4223315" cy="966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종업원</a:t>
            </a:r>
            <a:r>
              <a:rPr lang="en-US" sz="2400" dirty="0" smtClean="0">
                <a:latin typeface="Arial"/>
                <a:cs typeface="Arial"/>
              </a:rPr>
              <a:t>: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latin typeface="Arial"/>
                <a:cs typeface="Arial"/>
              </a:rPr>
              <a:t>뭐 드시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r>
              <a:rPr lang="ko-KR" altLang="en-US" sz="2400" dirty="0" smtClean="0">
                <a:latin typeface="Arial"/>
                <a:cs typeface="Arial"/>
              </a:rPr>
              <a:t>어요</a:t>
            </a:r>
            <a:r>
              <a:rPr lang="en-US" altLang="ko-KR" sz="2400" dirty="0" smtClean="0">
                <a:latin typeface="Arial"/>
                <a:cs typeface="Arial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손님</a:t>
            </a:r>
            <a:r>
              <a:rPr lang="en-US" altLang="ko-KR" sz="2400" dirty="0" smtClean="0">
                <a:latin typeface="Arial"/>
                <a:cs typeface="Arial"/>
              </a:rPr>
              <a:t>:</a:t>
            </a:r>
            <a:r>
              <a:rPr lang="ko-KR" altLang="en-US" sz="2400" dirty="0" smtClean="0">
                <a:latin typeface="Arial"/>
                <a:cs typeface="Arial"/>
              </a:rPr>
              <a:t> 비빔밥 먹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을게요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51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52150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35423" y="4758773"/>
            <a:ext cx="23909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I </a:t>
            </a:r>
            <a:r>
              <a:rPr lang="en-US" sz="2400" dirty="0" smtClean="0">
                <a:solidFill>
                  <a:srgbClr val="FF0080"/>
                </a:solidFill>
                <a:latin typeface=""/>
                <a:cs typeface=""/>
              </a:rPr>
              <a:t>will </a:t>
            </a:r>
            <a:r>
              <a:rPr lang="en-US" sz="2400" dirty="0" smtClean="0">
                <a:latin typeface=""/>
                <a:cs typeface=""/>
              </a:rPr>
              <a:t>meet you </a:t>
            </a:r>
            <a:br>
              <a:rPr lang="en-US" sz="2400" dirty="0" smtClean="0">
                <a:latin typeface=""/>
                <a:cs typeface=""/>
              </a:rPr>
            </a:br>
            <a:r>
              <a:rPr lang="en-US" sz="2400" dirty="0" smtClean="0">
                <a:latin typeface=""/>
                <a:cs typeface=""/>
              </a:rPr>
              <a:t>for the first time.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처음 뵙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  <a:endParaRPr lang="en-US" sz="2400" dirty="0">
              <a:latin typeface=""/>
              <a:cs typeface="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39861" y="4758773"/>
            <a:ext cx="35203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I </a:t>
            </a:r>
            <a:r>
              <a:rPr lang="en-US" sz="2400" dirty="0" smtClean="0">
                <a:solidFill>
                  <a:srgbClr val="FF0080"/>
                </a:solidFill>
                <a:latin typeface=""/>
                <a:cs typeface=""/>
              </a:rPr>
              <a:t>will</a:t>
            </a:r>
            <a:r>
              <a:rPr lang="en-US" sz="2400" dirty="0" smtClean="0">
                <a:latin typeface=""/>
                <a:cs typeface=""/>
              </a:rPr>
              <a:t> ask you something.</a:t>
            </a:r>
            <a:br>
              <a:rPr lang="en-US" sz="2400" dirty="0" smtClean="0">
                <a:latin typeface=""/>
                <a:cs typeface=""/>
              </a:rPr>
            </a:br>
            <a:r>
              <a:rPr lang="en-US" sz="2400" dirty="0" smtClean="0">
                <a:latin typeface=""/>
                <a:cs typeface=""/>
              </a:rPr>
              <a:t>(polite)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말씀 좀 묻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  <a:endParaRPr lang="en-US" sz="2400" dirty="0">
              <a:latin typeface=""/>
              <a:cs typeface=""/>
            </a:endParaRPr>
          </a:p>
        </p:txBody>
      </p:sp>
      <p:pic>
        <p:nvPicPr>
          <p:cNvPr id="4" name="Picture 3" descr="BL1_obejecti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37" y="2130850"/>
            <a:ext cx="3322164" cy="2326591"/>
          </a:xfrm>
          <a:prstGeom prst="rect">
            <a:avLst/>
          </a:prstGeom>
        </p:spPr>
      </p:pic>
      <p:pic>
        <p:nvPicPr>
          <p:cNvPr id="7" name="Picture 6" descr="add_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216" y="2130849"/>
            <a:ext cx="3656960" cy="23265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50013" y="1334472"/>
            <a:ext cx="601115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Fixed expressions with the intentional ~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r>
              <a:rPr lang="en-US" altLang="ko-KR" sz="2400" dirty="0" smtClean="0">
                <a:latin typeface="Arial"/>
                <a:cs typeface="Arial"/>
              </a:rPr>
              <a:t>~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35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2911553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02003" y="1404197"/>
            <a:ext cx="21745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b="1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주다</a:t>
            </a:r>
            <a:r>
              <a:rPr lang="ko-KR" altLang="en-US" sz="2600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</a:t>
            </a:r>
            <a:r>
              <a:rPr lang="en-US" altLang="ko-KR" sz="2600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=</a:t>
            </a:r>
            <a:r>
              <a:rPr lang="ko-KR" altLang="en-US" sz="2600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 </a:t>
            </a:r>
            <a:r>
              <a:rPr lang="en-US" altLang="ko-KR" sz="2600" dirty="0" smtClean="0">
                <a:solidFill>
                  <a:srgbClr val="000000"/>
                </a:solidFill>
                <a:latin typeface="Arial"/>
                <a:ea typeface="나눔고딕"/>
                <a:cs typeface="Arial"/>
              </a:rPr>
              <a:t>to give</a:t>
            </a:r>
            <a:endParaRPr lang="en-US" sz="2600" dirty="0">
              <a:solidFill>
                <a:srgbClr val="000000"/>
              </a:solidFill>
              <a:latin typeface="Arial"/>
              <a:ea typeface="나눔고딕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1730" y="1934074"/>
            <a:ext cx="68467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smtClean="0">
                <a:latin typeface="Arial"/>
                <a:ea typeface="나눔고딕"/>
                <a:cs typeface="Arial"/>
              </a:rPr>
              <a:t>~</a:t>
            </a:r>
            <a:r>
              <a:rPr lang="ko-KR" altLang="en-US" sz="26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어</a:t>
            </a:r>
            <a:r>
              <a:rPr lang="en-US" altLang="ko-KR" sz="26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/</a:t>
            </a:r>
            <a:r>
              <a:rPr lang="ko-KR" altLang="en-US" sz="2600" b="1" dirty="0" smtClean="0">
                <a:solidFill>
                  <a:srgbClr val="FF0080"/>
                </a:solidFill>
                <a:latin typeface="Arial"/>
                <a:ea typeface="나눔고딕"/>
                <a:cs typeface="Arial"/>
              </a:rPr>
              <a:t>아 주다 </a:t>
            </a:r>
            <a:r>
              <a:rPr lang="en-US" altLang="ko-KR" sz="2600" dirty="0" smtClean="0">
                <a:latin typeface="Arial"/>
                <a:ea typeface="나눔고딕"/>
                <a:cs typeface="Arial"/>
              </a:rPr>
              <a:t>=</a:t>
            </a:r>
            <a:r>
              <a:rPr lang="ko-KR" altLang="en-US" sz="2600" dirty="0" smtClean="0">
                <a:latin typeface="Arial"/>
                <a:ea typeface="나눔고딕"/>
                <a:cs typeface="Arial"/>
              </a:rPr>
              <a:t> </a:t>
            </a:r>
            <a:r>
              <a:rPr lang="en-US" altLang="ko-KR" sz="2600" dirty="0" smtClean="0">
                <a:latin typeface="Arial"/>
                <a:ea typeface="나눔고딕"/>
                <a:cs typeface="Arial"/>
              </a:rPr>
              <a:t>to do </a:t>
            </a:r>
            <a:r>
              <a:rPr lang="en-US" altLang="ko-KR" sz="2600" dirty="0" err="1" smtClean="0">
                <a:latin typeface="Arial"/>
                <a:ea typeface="나눔고딕"/>
                <a:cs typeface="Arial"/>
              </a:rPr>
              <a:t>sth</a:t>
            </a:r>
            <a:r>
              <a:rPr lang="en-US" altLang="ko-KR" sz="2600" dirty="0" smtClean="0">
                <a:latin typeface="Arial"/>
                <a:ea typeface="나눔고딕"/>
                <a:cs typeface="Arial"/>
              </a:rPr>
              <a:t> for </a:t>
            </a:r>
            <a:r>
              <a:rPr lang="en-US" altLang="ko-KR" sz="2600" dirty="0" err="1" smtClean="0">
                <a:latin typeface="Arial"/>
                <a:ea typeface="나눔고딕"/>
                <a:cs typeface="Arial"/>
              </a:rPr>
              <a:t>sb</a:t>
            </a:r>
            <a:endParaRPr lang="en-US" sz="2600" dirty="0">
              <a:latin typeface="Arial"/>
              <a:ea typeface="나눔고딕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586" y="2786028"/>
            <a:ext cx="992579" cy="37425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 smtClean="0">
                <a:solidFill>
                  <a:srgbClr val="000000"/>
                </a:solidFill>
                <a:latin typeface="Arial"/>
                <a:cs typeface="Arial"/>
              </a:rPr>
              <a:t>Verb</a:t>
            </a: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읽다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사다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말하다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듣다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돕다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바꾸다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보내다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쓰다</a:t>
            </a:r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0670" y="2786028"/>
            <a:ext cx="2544286" cy="37425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b="1" dirty="0" smtClean="0">
                <a:latin typeface="Arial"/>
                <a:cs typeface="Arial"/>
              </a:rPr>
              <a:t>Stem</a:t>
            </a:r>
            <a:r>
              <a:rPr lang="en-US" altLang="ko-KR" sz="2400" b="1" dirty="0" smtClean="0">
                <a:solidFill>
                  <a:srgbClr val="6666FF"/>
                </a:solidFill>
                <a:latin typeface="Arial"/>
                <a:cs typeface="Arial"/>
              </a:rPr>
              <a:t> </a:t>
            </a:r>
            <a:r>
              <a:rPr lang="en-US" altLang="ko-KR" sz="2400" b="1" dirty="0" smtClean="0">
                <a:latin typeface="Arial"/>
                <a:cs typeface="Arial"/>
              </a:rPr>
              <a:t>+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아</a:t>
            </a:r>
            <a:r>
              <a:rPr lang="en-US" altLang="ko-KR" sz="2400" b="1" dirty="0" smtClean="0">
                <a:solidFill>
                  <a:srgbClr val="FF0080"/>
                </a:solidFill>
                <a:latin typeface="Arial"/>
                <a:cs typeface="Arial"/>
              </a:rPr>
              <a:t> </a:t>
            </a:r>
            <a:r>
              <a:rPr lang="ko-KR" altLang="en-US" sz="2400" b="1" dirty="0" smtClean="0">
                <a:solidFill>
                  <a:srgbClr val="FF0080"/>
                </a:solidFill>
                <a:latin typeface="Arial"/>
                <a:cs typeface="Arial"/>
              </a:rPr>
              <a:t>주다</a:t>
            </a:r>
            <a:endParaRPr lang="en-US" altLang="ko-KR" sz="24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읽어 주다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사 주다 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말해 주다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들어</a:t>
            </a:r>
            <a:r>
              <a:rPr lang="en-US" altLang="ko-KR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주다</a:t>
            </a:r>
            <a:endParaRPr lang="en-US" altLang="ko-KR" sz="2400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도와 </a:t>
            </a:r>
            <a:r>
              <a:rPr lang="ko-KR" altLang="en-US" sz="2400" dirty="0" smtClean="0">
                <a:latin typeface="Arial"/>
                <a:cs typeface="Arial"/>
              </a:rPr>
              <a:t>주다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바꿔 주다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보내 주다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Arial"/>
                <a:cs typeface="Arial"/>
              </a:rPr>
              <a:t>써 주다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1566" y="2789194"/>
            <a:ext cx="3384460" cy="3742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ko-KR" sz="2400" b="1" dirty="0" smtClean="0">
                <a:solidFill>
                  <a:prstClr val="black"/>
                </a:solidFill>
                <a:latin typeface="Arial"/>
                <a:cs typeface="Arial"/>
              </a:rPr>
              <a:t>Meaning</a:t>
            </a: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read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sth</a:t>
            </a: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 for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buy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sth</a:t>
            </a: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 for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/>
              </a:rPr>
              <a:t>tell </a:t>
            </a:r>
            <a:r>
              <a:rPr lang="en-US" altLang="ko-KR" sz="2400" dirty="0" err="1">
                <a:solidFill>
                  <a:prstClr val="black"/>
                </a:solidFill>
                <a:latin typeface="Arial"/>
                <a:cs typeface="Arial"/>
              </a:rPr>
              <a:t>sb</a:t>
            </a:r>
            <a:r>
              <a:rPr lang="en-US" altLang="ko-KR" sz="24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sth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listen to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help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pass the phone to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send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sth</a:t>
            </a: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 to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lvl="0">
              <a:lnSpc>
                <a:spcPct val="11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to write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sth</a:t>
            </a:r>
            <a:r>
              <a:rPr lang="en-US" altLang="ko-KR" sz="2400" dirty="0" smtClean="0">
                <a:solidFill>
                  <a:prstClr val="black"/>
                </a:solidFill>
                <a:latin typeface="Arial"/>
                <a:cs typeface="Arial"/>
              </a:rPr>
              <a:t> for </a:t>
            </a:r>
            <a:r>
              <a:rPr lang="en-US" altLang="ko-KR" sz="2400" dirty="0" err="1" smtClean="0">
                <a:solidFill>
                  <a:prstClr val="black"/>
                </a:solidFill>
                <a:latin typeface="Arial"/>
                <a:cs typeface="Arial"/>
              </a:rPr>
              <a:t>sb</a:t>
            </a:r>
            <a:endParaRPr lang="en-US" altLang="ko-KR" sz="2400" dirty="0" smtClean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" name="Picture 4" descr="top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54" y="948925"/>
            <a:ext cx="1895430" cy="189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1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662436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55952" y="4758773"/>
            <a:ext cx="33498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Thank you for the food.</a:t>
            </a:r>
            <a:br>
              <a:rPr lang="en-US" sz="2400" dirty="0" smtClean="0">
                <a:latin typeface=""/>
                <a:cs typeface=""/>
              </a:rPr>
            </a:br>
            <a:r>
              <a:rPr lang="en-US" sz="2400" dirty="0" smtClean="0">
                <a:latin typeface=""/>
                <a:cs typeface=""/>
              </a:rPr>
              <a:t>(lit. I </a:t>
            </a:r>
            <a:r>
              <a:rPr lang="en-US" sz="2400" dirty="0" smtClean="0">
                <a:solidFill>
                  <a:srgbClr val="FF0080"/>
                </a:solidFill>
                <a:latin typeface=""/>
                <a:cs typeface=""/>
              </a:rPr>
              <a:t>will </a:t>
            </a:r>
            <a:r>
              <a:rPr lang="en-US" sz="2400" dirty="0" smtClean="0">
                <a:latin typeface=""/>
                <a:cs typeface=""/>
              </a:rPr>
              <a:t>eat well.)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잘 먹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  <a:endParaRPr lang="en-US" sz="2400" dirty="0">
              <a:latin typeface=""/>
              <a:cs typeface="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673" y="4758773"/>
            <a:ext cx="3588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"/>
                <a:cs typeface=""/>
              </a:rPr>
              <a:t>Bye-bye.</a:t>
            </a:r>
          </a:p>
          <a:p>
            <a:pPr algn="ctr"/>
            <a:r>
              <a:rPr lang="en-US" sz="2400" dirty="0" smtClean="0">
                <a:latin typeface=""/>
                <a:cs typeface=""/>
              </a:rPr>
              <a:t>(lit. I will be leaving now.) </a:t>
            </a:r>
          </a:p>
          <a:p>
            <a:pPr algn="ctr"/>
            <a:endParaRPr lang="en-US" sz="2400" dirty="0">
              <a:latin typeface=""/>
              <a:cs typeface=""/>
            </a:endParaRPr>
          </a:p>
          <a:p>
            <a:pPr algn="ctr"/>
            <a:r>
              <a:rPr lang="ko-KR" altLang="en-US" sz="2400" dirty="0" smtClean="0">
                <a:latin typeface=""/>
                <a:cs typeface=""/>
              </a:rPr>
              <a:t>그만 가 보</a:t>
            </a:r>
            <a:r>
              <a:rPr lang="ko-KR" altLang="en-US" sz="2400" dirty="0" smtClean="0">
                <a:solidFill>
                  <a:srgbClr val="FF0080"/>
                </a:solidFill>
                <a:latin typeface=""/>
                <a:cs typeface=""/>
              </a:rPr>
              <a:t>겠</a:t>
            </a:r>
            <a:r>
              <a:rPr lang="ko-KR" altLang="en-US" sz="2400" dirty="0" smtClean="0">
                <a:latin typeface=""/>
                <a:cs typeface=""/>
              </a:rPr>
              <a:t>습니다</a:t>
            </a:r>
            <a:r>
              <a:rPr lang="en-US" altLang="ko-KR" sz="2400" dirty="0" smtClean="0">
                <a:latin typeface=""/>
                <a:cs typeface=""/>
              </a:rPr>
              <a:t>.</a:t>
            </a:r>
            <a:endParaRPr lang="en-US" sz="2400" dirty="0">
              <a:latin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0013" y="1334472"/>
            <a:ext cx="6011159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Fixed expressions with the intentional ~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r>
              <a:rPr lang="en-US" altLang="ko-KR" sz="2400" dirty="0" smtClean="0">
                <a:latin typeface="Arial"/>
                <a:cs typeface="Arial"/>
              </a:rPr>
              <a:t>~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 descr="textbook2_L14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7" y="2348826"/>
            <a:ext cx="3229194" cy="2152796"/>
          </a:xfrm>
          <a:prstGeom prst="rect">
            <a:avLst/>
          </a:prstGeom>
        </p:spPr>
      </p:pic>
      <p:pic>
        <p:nvPicPr>
          <p:cNvPr id="9" name="Picture 8" descr="insa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91" y="2066279"/>
            <a:ext cx="2579110" cy="26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6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769548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Conjectural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9542" y="5198356"/>
            <a:ext cx="3170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영화가 재미있</a:t>
            </a:r>
            <a:r>
              <a:rPr lang="ko-KR" altLang="en-US" sz="2800" b="1" dirty="0" smtClean="0">
                <a:solidFill>
                  <a:srgbClr val="3366FF"/>
                </a:solidFill>
              </a:rPr>
              <a:t>겠</a:t>
            </a:r>
            <a:r>
              <a:rPr lang="ko-KR" altLang="en-US" sz="2800" dirty="0" smtClean="0"/>
              <a:t>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774005" y="5198356"/>
            <a:ext cx="3991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주말에 이 영화를 보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겠</a:t>
            </a:r>
            <a:r>
              <a:rPr lang="ko-KR" altLang="en-US" sz="2800" dirty="0" smtClean="0"/>
              <a:t>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160999" y="5745128"/>
            <a:ext cx="2583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The movie 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</a:rPr>
              <a:t>must be</a:t>
            </a:r>
          </a:p>
          <a:p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interesting.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7689" y="5780100"/>
            <a:ext cx="3372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I </a:t>
            </a:r>
            <a:r>
              <a:rPr lang="en-US" sz="2200" dirty="0" smtClean="0">
                <a:solidFill>
                  <a:srgbClr val="FF0080"/>
                </a:solidFill>
                <a:latin typeface="Arial"/>
                <a:cs typeface="Arial"/>
              </a:rPr>
              <a:t>will</a:t>
            </a:r>
            <a:r>
              <a:rPr lang="en-US" sz="2200" dirty="0" smtClean="0">
                <a:latin typeface="Arial"/>
                <a:cs typeface="Arial"/>
              </a:rPr>
              <a:t> watch this movie on the weekend.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0999" y="4297474"/>
            <a:ext cx="2824110" cy="769441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Conjectural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3366FF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3366FF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guess; it must be...’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37859" y="4297474"/>
            <a:ext cx="1933301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Intentional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will...’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4" name="Picture 3" descr="pota (yenghwa) 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01" y="1142666"/>
            <a:ext cx="3154808" cy="315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121614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Conjectural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60999" y="4349359"/>
            <a:ext cx="2824110" cy="769441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Conjectural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3366FF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3366FF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guess; it must be...’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34819" y="4354772"/>
            <a:ext cx="1933301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Intentional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will...’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5285213"/>
            <a:ext cx="3891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시험 때문에 피곤하</a:t>
            </a:r>
            <a:r>
              <a:rPr lang="ko-KR" altLang="en-US" sz="2800" b="1" dirty="0" smtClean="0">
                <a:solidFill>
                  <a:srgbClr val="3366FF"/>
                </a:solidFill>
              </a:rPr>
              <a:t>겠</a:t>
            </a:r>
            <a:r>
              <a:rPr lang="ko-KR" altLang="en-US" sz="2800" dirty="0" smtClean="0"/>
              <a:t>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1160999" y="5831985"/>
            <a:ext cx="2647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You </a:t>
            </a:r>
            <a:r>
              <a:rPr lang="en-US" sz="2200" dirty="0" smtClean="0">
                <a:solidFill>
                  <a:srgbClr val="3366FF"/>
                </a:solidFill>
                <a:latin typeface="Arial"/>
                <a:cs typeface="Arial"/>
              </a:rPr>
              <a:t>must be </a:t>
            </a:r>
            <a:r>
              <a:rPr lang="en-US" sz="2200" dirty="0" smtClean="0">
                <a:latin typeface="Arial"/>
                <a:cs typeface="Arial"/>
              </a:rPr>
              <a:t>tired </a:t>
            </a:r>
            <a:br>
              <a:rPr lang="en-US" sz="2200" dirty="0" smtClean="0">
                <a:latin typeface="Arial"/>
                <a:cs typeface="Arial"/>
              </a:rPr>
            </a:br>
            <a:r>
              <a:rPr lang="en-US" sz="2200" dirty="0" smtClean="0">
                <a:latin typeface="Arial"/>
                <a:cs typeface="Arial"/>
              </a:rPr>
              <a:t>because of the test.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8741" y="5314178"/>
            <a:ext cx="4202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나중에 다시 전화하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겠</a:t>
            </a:r>
            <a:r>
              <a:rPr lang="ko-KR" altLang="en-US" sz="2800" dirty="0" smtClean="0"/>
              <a:t>습니다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534725" y="5869339"/>
            <a:ext cx="24582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I </a:t>
            </a:r>
            <a:r>
              <a:rPr lang="en-US" sz="2200" dirty="0" smtClean="0">
                <a:solidFill>
                  <a:srgbClr val="FF0080"/>
                </a:solidFill>
                <a:latin typeface="Arial"/>
                <a:cs typeface="Arial"/>
              </a:rPr>
              <a:t>will</a:t>
            </a:r>
            <a:r>
              <a:rPr lang="en-US" sz="2200" dirty="0" smtClean="0">
                <a:latin typeface="Arial"/>
                <a:cs typeface="Arial"/>
              </a:rPr>
              <a:t> call you later.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5" name="Picture 4" descr="col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5" y="1665854"/>
            <a:ext cx="2348205" cy="2267379"/>
          </a:xfrm>
          <a:prstGeom prst="rect">
            <a:avLst/>
          </a:prstGeom>
        </p:spPr>
      </p:pic>
      <p:pic>
        <p:nvPicPr>
          <p:cNvPr id="6" name="Picture 5" descr="cenhwahata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289" y="1665853"/>
            <a:ext cx="2267379" cy="226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895065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Conjectural 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3366FF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vs. </a:t>
                      </a:r>
                      <a:r>
                        <a:rPr 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Intentional 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겠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Arial"/>
                          <a:ea typeface="나눔고딕"/>
                          <a:cs typeface="Arial"/>
                        </a:rPr>
                        <a:t>~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11803" y="4934055"/>
            <a:ext cx="4376782" cy="1409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 smtClean="0">
                <a:latin typeface="Arial"/>
                <a:cs typeface="Arial"/>
              </a:rPr>
              <a:t>A: </a:t>
            </a:r>
            <a:r>
              <a:rPr lang="ko-KR" altLang="en-US" sz="2400" dirty="0" smtClean="0">
                <a:latin typeface="Arial"/>
                <a:cs typeface="Arial"/>
              </a:rPr>
              <a:t>어제</a:t>
            </a:r>
            <a:r>
              <a:rPr lang="en-US" altLang="ko-KR" sz="2400" dirty="0" smtClean="0">
                <a:latin typeface="Arial"/>
                <a:cs typeface="Arial"/>
              </a:rPr>
              <a:t> </a:t>
            </a:r>
            <a:r>
              <a:rPr lang="ko-KR" altLang="en-US" sz="2400" dirty="0" smtClean="0">
                <a:latin typeface="Arial"/>
                <a:cs typeface="Arial"/>
              </a:rPr>
              <a:t>친구들하고 클럽에 갔어요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rial"/>
                <a:cs typeface="Arial"/>
              </a:rPr>
              <a:t>B: </a:t>
            </a:r>
            <a:r>
              <a:rPr lang="ko-KR" altLang="en-US" sz="2400" dirty="0" smtClean="0">
                <a:latin typeface="Arial"/>
                <a:cs typeface="Arial"/>
              </a:rPr>
              <a:t>재미있</a:t>
            </a:r>
            <a:r>
              <a:rPr lang="ko-KR" altLang="en-US" sz="2400" dirty="0" smtClean="0">
                <a:solidFill>
                  <a:srgbClr val="8000FF"/>
                </a:solidFill>
                <a:latin typeface="Arial"/>
                <a:cs typeface="Arial"/>
              </a:rPr>
              <a:t>었</a:t>
            </a:r>
            <a:r>
              <a:rPr lang="ko-KR" altLang="en-US" sz="2400" dirty="0" smtClean="0">
                <a:solidFill>
                  <a:srgbClr val="3366FF"/>
                </a:solidFill>
                <a:latin typeface="Arial"/>
                <a:cs typeface="Arial"/>
              </a:rPr>
              <a:t>겠</a:t>
            </a:r>
            <a:r>
              <a:rPr lang="ko-KR" altLang="en-US" sz="2400" dirty="0" smtClean="0">
                <a:latin typeface="Arial"/>
                <a:cs typeface="Arial"/>
              </a:rPr>
              <a:t>어요</a:t>
            </a:r>
            <a:r>
              <a:rPr lang="en-US" altLang="ko-KR" sz="2400" dirty="0" smtClean="0">
                <a:latin typeface="Arial"/>
                <a:cs typeface="Arial"/>
              </a:rPr>
              <a:t>.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endParaRPr lang="en-US" altLang="ko-KR" sz="2400" dirty="0" smtClean="0">
              <a:latin typeface="Arial"/>
              <a:cs typeface="Arial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   (It must have been fun.)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 descr="chwumchwuta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94" y="1403601"/>
            <a:ext cx="2520696" cy="25206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0999" y="3957520"/>
            <a:ext cx="2824110" cy="769441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Conjectural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3366FF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3366FF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guess; it must be...’</a:t>
            </a:r>
            <a:endParaRPr lang="en-US" sz="22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7812" y="2561323"/>
            <a:ext cx="261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80"/>
                </a:solidFill>
                <a:latin typeface="Arial"/>
                <a:cs typeface="Arial"/>
              </a:rPr>
              <a:t>NO</a:t>
            </a:r>
            <a:r>
              <a:rPr lang="en-US" sz="2400" dirty="0" smtClean="0">
                <a:latin typeface="Arial"/>
                <a:cs typeface="Arial"/>
              </a:rPr>
              <a:t> PAST TENSE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34819" y="3957520"/>
            <a:ext cx="1933301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Arial"/>
                <a:cs typeface="Arial"/>
              </a:rPr>
              <a:t>Intentional</a:t>
            </a:r>
            <a:r>
              <a:rPr lang="ko-KR" altLang="en-US" sz="2200" b="1" dirty="0" smtClean="0">
                <a:latin typeface="Arial"/>
                <a:cs typeface="Arial"/>
              </a:rPr>
              <a:t> </a:t>
            </a:r>
            <a:r>
              <a:rPr lang="ko-KR" altLang="en-US" sz="2200" b="1" dirty="0" smtClean="0">
                <a:solidFill>
                  <a:srgbClr val="FF0080"/>
                </a:solidFill>
                <a:latin typeface="Arial"/>
                <a:cs typeface="Arial"/>
              </a:rPr>
              <a:t>겠</a:t>
            </a:r>
            <a:endParaRPr lang="en-US" sz="2200" b="1" dirty="0" smtClean="0">
              <a:solidFill>
                <a:srgbClr val="FF0080"/>
              </a:solidFill>
              <a:latin typeface="Arial"/>
              <a:cs typeface="Arial"/>
            </a:endParaRPr>
          </a:p>
          <a:p>
            <a:pPr algn="ctr"/>
            <a:r>
              <a:rPr lang="en-US" sz="2200" dirty="0" smtClean="0">
                <a:latin typeface="Arial"/>
                <a:cs typeface="Arial"/>
              </a:rPr>
              <a:t>‘I will...’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73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73115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 descr="activ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4" name="Picture 3" descr="Conver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4403" y="355638"/>
            <a:ext cx="4022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방학 계획 세우기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Making Plans for the Vacation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15591" y="5076068"/>
            <a:ext cx="5128277" cy="1039259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 smtClean="0"/>
              <a:t>A: OO</a:t>
            </a:r>
            <a:r>
              <a:rPr lang="ko-KR" altLang="en-US" sz="2600" dirty="0" smtClean="0"/>
              <a:t> 씨</a:t>
            </a:r>
            <a:r>
              <a:rPr lang="en-US" altLang="ko-KR" sz="2600" dirty="0" smtClean="0"/>
              <a:t>,</a:t>
            </a:r>
            <a:r>
              <a:rPr lang="ko-KR" altLang="en-US" sz="2600" dirty="0" smtClean="0"/>
              <a:t> 방학을 어떻게 보낼 거예요</a:t>
            </a:r>
            <a:r>
              <a:rPr lang="en-US" altLang="ko-KR" sz="2600" dirty="0" smtClean="0"/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600" dirty="0" smtClean="0"/>
              <a:t>B: </a:t>
            </a:r>
            <a:r>
              <a:rPr lang="ko-KR" altLang="en-US" sz="2600" dirty="0" smtClean="0"/>
              <a:t>방학에</a:t>
            </a:r>
            <a:r>
              <a:rPr lang="en-US" altLang="ko-KR" sz="2600" dirty="0" smtClean="0"/>
              <a:t> </a:t>
            </a:r>
            <a:r>
              <a:rPr lang="ko-KR" altLang="en-US" sz="2600" dirty="0" smtClean="0"/>
              <a:t>책을 많이 읽</a:t>
            </a:r>
            <a:r>
              <a:rPr lang="ko-KR" altLang="en-US" sz="2600" dirty="0" smtClean="0">
                <a:solidFill>
                  <a:srgbClr val="FF0080"/>
                </a:solidFill>
              </a:rPr>
              <a:t>겠</a:t>
            </a:r>
            <a:r>
              <a:rPr lang="ko-KR" altLang="en-US" sz="2600" dirty="0" smtClean="0"/>
              <a:t>어요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pic>
        <p:nvPicPr>
          <p:cNvPr id="6" name="Picture 5" descr="ilkta 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03" y="2391610"/>
            <a:ext cx="2436161" cy="25791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17" y="1560613"/>
            <a:ext cx="7470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With your classmate, talk about your plans for the vacation.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3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6510924"/>
              </p:ext>
            </p:extLst>
          </p:nvPr>
        </p:nvGraphicFramePr>
        <p:xfrm>
          <a:off x="192646" y="366814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13.1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The </a:t>
                      </a:r>
                      <a:r>
                        <a:rPr lang="en-US" altLang="ko-KR" sz="2600" b="1" dirty="0" err="1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benefactive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 expression ~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어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Arial"/>
                          <a:ea typeface="나눔고딕"/>
                          <a:cs typeface="Arial"/>
                        </a:rPr>
                        <a:t>아 주다 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Arial"/>
                        <a:ea typeface="나눔고딕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2052" y="5494540"/>
            <a:ext cx="2761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리사가 책을 읽어요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8" name="TextBox 7"/>
          <p:cNvSpPr txBox="1"/>
          <p:nvPr/>
        </p:nvSpPr>
        <p:spPr>
          <a:xfrm>
            <a:off x="4669924" y="5494540"/>
            <a:ext cx="42961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할아버지께서 책을 읽</a:t>
            </a:r>
            <a:r>
              <a:rPr lang="ko-KR" altLang="en-US" sz="2600" dirty="0" smtClean="0">
                <a:solidFill>
                  <a:srgbClr val="FF0080"/>
                </a:solidFill>
              </a:rPr>
              <a:t>어 주</a:t>
            </a:r>
            <a:r>
              <a:rPr lang="ko-KR" altLang="en-US" sz="2600" dirty="0" smtClean="0">
                <a:solidFill>
                  <a:srgbClr val="0080FF"/>
                </a:solidFill>
              </a:rPr>
              <a:t>세</a:t>
            </a:r>
            <a:r>
              <a:rPr lang="ko-KR" altLang="en-US" sz="2600" dirty="0" smtClean="0">
                <a:solidFill>
                  <a:srgbClr val="000000"/>
                </a:solidFill>
              </a:rPr>
              <a:t>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731836" y="1492434"/>
            <a:ext cx="7647631" cy="1200328"/>
          </a:xfrm>
          <a:prstGeom prst="rect">
            <a:avLst/>
          </a:prstGeom>
          <a:noFill/>
          <a:ln>
            <a:solidFill>
              <a:srgbClr val="7F7F7F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As an auxiliary verb, </a:t>
            </a:r>
            <a:r>
              <a:rPr lang="en-US" altLang="ko-KR" sz="2400" dirty="0" smtClean="0">
                <a:latin typeface="Arial"/>
                <a:cs typeface="Arial"/>
              </a:rPr>
              <a:t>“</a:t>
            </a:r>
            <a:r>
              <a:rPr lang="ko-KR" altLang="en-US" sz="2400" dirty="0" smtClean="0">
                <a:solidFill>
                  <a:srgbClr val="000000"/>
                </a:solidFill>
                <a:latin typeface="Arial"/>
                <a:cs typeface="Arial"/>
              </a:rPr>
              <a:t>주다</a:t>
            </a:r>
            <a:r>
              <a:rPr lang="en-US" altLang="ko-KR" sz="2400" dirty="0" smtClean="0">
                <a:solidFill>
                  <a:srgbClr val="000000"/>
                </a:solidFill>
                <a:latin typeface="Arial"/>
                <a:cs typeface="Arial"/>
              </a:rPr>
              <a:t>”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is used in the construction of [verb stem + ~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어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/</a:t>
            </a:r>
            <a:r>
              <a:rPr lang="ko-KR" altLang="en-US" sz="2400" dirty="0" smtClean="0">
                <a:solidFill>
                  <a:srgbClr val="FF0080"/>
                </a:solidFill>
                <a:latin typeface="Arial"/>
                <a:cs typeface="Arial"/>
              </a:rPr>
              <a:t>아 주다</a:t>
            </a:r>
            <a:r>
              <a:rPr lang="en-US" altLang="ko-KR" sz="2400" dirty="0" smtClean="0">
                <a:latin typeface="Arial"/>
                <a:cs typeface="Arial"/>
              </a:rPr>
              <a:t>]</a:t>
            </a:r>
            <a:r>
              <a:rPr lang="ko-KR" altLang="en-US" sz="2400" dirty="0" smtClean="0">
                <a:latin typeface="Arial"/>
                <a:cs typeface="Arial"/>
              </a:rPr>
              <a:t> </a:t>
            </a:r>
            <a:r>
              <a:rPr lang="en-US" altLang="ko-KR" sz="2400" dirty="0" smtClean="0">
                <a:latin typeface="Arial"/>
                <a:cs typeface="Arial"/>
              </a:rPr>
              <a:t>which means ‘</a:t>
            </a:r>
            <a:r>
              <a:rPr lang="en-US" altLang="ko-KR" sz="2400" dirty="0" smtClean="0">
                <a:solidFill>
                  <a:srgbClr val="FF0080"/>
                </a:solidFill>
                <a:latin typeface="Arial"/>
                <a:cs typeface="Arial"/>
              </a:rPr>
              <a:t>to do something for someone</a:t>
            </a:r>
            <a:r>
              <a:rPr lang="en-US" altLang="ko-KR" sz="2400" dirty="0" smtClean="0">
                <a:latin typeface="Arial"/>
                <a:cs typeface="Arial"/>
              </a:rPr>
              <a:t>’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 descr="ilk.ecwu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622" y="3010744"/>
            <a:ext cx="2319180" cy="2319180"/>
          </a:xfrm>
          <a:prstGeom prst="rect">
            <a:avLst/>
          </a:prstGeom>
        </p:spPr>
      </p:pic>
      <p:pic>
        <p:nvPicPr>
          <p:cNvPr id="11" name="Picture 10" descr="ilkta 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746" y="3271932"/>
            <a:ext cx="2383918" cy="20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3123</Words>
  <Application>Microsoft Macintosh PowerPoint</Application>
  <PresentationFormat>On-screen Show (4:3)</PresentationFormat>
  <Paragraphs>811</Paragraphs>
  <Slides>84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 Black</vt:lpstr>
      <vt:lpstr>Calibri</vt:lpstr>
      <vt:lpstr>HY산B</vt:lpstr>
      <vt:lpstr>Wingdings</vt:lpstr>
      <vt:lpstr>나눔고딕</vt:lpstr>
      <vt:lpstr>맑은 고딕</vt:lpstr>
      <vt:lpstr>Arial</vt:lpstr>
      <vt:lpstr>Office Theme</vt:lpstr>
      <vt:lpstr>13과 전화 [Telephone]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Hye Young Choi</dc:creator>
  <cp:lastModifiedBy>MeeJeong Park</cp:lastModifiedBy>
  <cp:revision>11</cp:revision>
  <dcterms:created xsi:type="dcterms:W3CDTF">2016-08-14T04:12:34Z</dcterms:created>
  <dcterms:modified xsi:type="dcterms:W3CDTF">2016-09-03T04:59:38Z</dcterms:modified>
</cp:coreProperties>
</file>